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8" r:id="rId15"/>
    <p:sldId id="279" r:id="rId16"/>
    <p:sldId id="280" r:id="rId17"/>
    <p:sldId id="281" r:id="rId18"/>
    <p:sldId id="265" r:id="rId19"/>
    <p:sldId id="266" r:id="rId20"/>
    <p:sldId id="267" r:id="rId21"/>
    <p:sldId id="268" r:id="rId22"/>
    <p:sldId id="269" r:id="rId23"/>
    <p:sldId id="270" r:id="rId24"/>
    <p:sldId id="275" r:id="rId25"/>
    <p:sldId id="284" r:id="rId26"/>
    <p:sldId id="285" r:id="rId27"/>
    <p:sldId id="277" r:id="rId28"/>
    <p:sldId id="282" r:id="rId29"/>
    <p:sldId id="283" r:id="rId30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14" y="54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8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24345" y="46609"/>
            <a:ext cx="1872233" cy="76303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729106"/>
            <a:ext cx="9144000" cy="1905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1917" y="127"/>
            <a:ext cx="8440165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F0000"/>
                </a:solidFill>
                <a:latin typeface="Georgia"/>
                <a:cs typeface="Georg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6827" y="1589659"/>
            <a:ext cx="8810345" cy="3486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12/8/2020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37.png"/><Relationship Id="rId4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rustest.ru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oobgo@yandex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3505200" cy="51435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16151" y="1267967"/>
            <a:ext cx="7428230" cy="1900555"/>
          </a:xfrm>
          <a:custGeom>
            <a:avLst/>
            <a:gdLst/>
            <a:ahLst/>
            <a:cxnLst/>
            <a:rect l="l" t="t" r="r" b="b"/>
            <a:pathLst>
              <a:path w="7428230" h="1900555">
                <a:moveTo>
                  <a:pt x="0" y="1900300"/>
                </a:moveTo>
                <a:lnTo>
                  <a:pt x="7427976" y="1900300"/>
                </a:lnTo>
                <a:lnTo>
                  <a:pt x="7427976" y="0"/>
                </a:lnTo>
                <a:lnTo>
                  <a:pt x="0" y="0"/>
                </a:lnTo>
                <a:lnTo>
                  <a:pt x="0" y="1900300"/>
                </a:lnTo>
                <a:close/>
              </a:path>
            </a:pathLst>
          </a:custGeom>
          <a:solidFill>
            <a:srgbClr val="D4EC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3087" y="2694432"/>
            <a:ext cx="568325" cy="474345"/>
          </a:xfrm>
          <a:custGeom>
            <a:avLst/>
            <a:gdLst/>
            <a:ahLst/>
            <a:cxnLst/>
            <a:rect l="l" t="t" r="r" b="b"/>
            <a:pathLst>
              <a:path w="568325" h="474344">
                <a:moveTo>
                  <a:pt x="0" y="473837"/>
                </a:moveTo>
                <a:lnTo>
                  <a:pt x="568325" y="473837"/>
                </a:lnTo>
                <a:lnTo>
                  <a:pt x="568325" y="0"/>
                </a:lnTo>
                <a:lnTo>
                  <a:pt x="0" y="0"/>
                </a:lnTo>
                <a:lnTo>
                  <a:pt x="0" y="473837"/>
                </a:lnTo>
                <a:close/>
              </a:path>
            </a:pathLst>
          </a:custGeom>
          <a:solidFill>
            <a:srgbClr val="234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16151" y="1267980"/>
            <a:ext cx="565150" cy="475615"/>
          </a:xfrm>
          <a:custGeom>
            <a:avLst/>
            <a:gdLst/>
            <a:ahLst/>
            <a:cxnLst/>
            <a:rect l="l" t="t" r="r" b="b"/>
            <a:pathLst>
              <a:path w="565150" h="475614">
                <a:moveTo>
                  <a:pt x="0" y="475145"/>
                </a:moveTo>
                <a:lnTo>
                  <a:pt x="565150" y="475145"/>
                </a:lnTo>
                <a:lnTo>
                  <a:pt x="565150" y="0"/>
                </a:lnTo>
                <a:lnTo>
                  <a:pt x="0" y="0"/>
                </a:lnTo>
                <a:lnTo>
                  <a:pt x="0" y="475145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281301" y="800100"/>
            <a:ext cx="586105" cy="467995"/>
          </a:xfrm>
          <a:custGeom>
            <a:avLst/>
            <a:gdLst/>
            <a:ahLst/>
            <a:cxnLst/>
            <a:rect l="l" t="t" r="r" b="b"/>
            <a:pathLst>
              <a:path w="586105" h="467994">
                <a:moveTo>
                  <a:pt x="0" y="467880"/>
                </a:moveTo>
                <a:lnTo>
                  <a:pt x="585787" y="467880"/>
                </a:lnTo>
                <a:lnTo>
                  <a:pt x="585787" y="0"/>
                </a:lnTo>
                <a:lnTo>
                  <a:pt x="0" y="0"/>
                </a:lnTo>
                <a:lnTo>
                  <a:pt x="0" y="46788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41412" y="2694432"/>
            <a:ext cx="584200" cy="474345"/>
          </a:xfrm>
          <a:custGeom>
            <a:avLst/>
            <a:gdLst/>
            <a:ahLst/>
            <a:cxnLst/>
            <a:rect l="l" t="t" r="r" b="b"/>
            <a:pathLst>
              <a:path w="584200" h="474344">
                <a:moveTo>
                  <a:pt x="0" y="473837"/>
                </a:moveTo>
                <a:lnTo>
                  <a:pt x="584200" y="473837"/>
                </a:lnTo>
                <a:lnTo>
                  <a:pt x="584200" y="0"/>
                </a:lnTo>
                <a:lnTo>
                  <a:pt x="0" y="0"/>
                </a:lnTo>
                <a:lnTo>
                  <a:pt x="0" y="473837"/>
                </a:lnTo>
                <a:close/>
              </a:path>
            </a:pathLst>
          </a:custGeom>
          <a:solidFill>
            <a:srgbClr val="D4EC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81301" y="1267980"/>
            <a:ext cx="586105" cy="482600"/>
          </a:xfrm>
          <a:custGeom>
            <a:avLst/>
            <a:gdLst/>
            <a:ahLst/>
            <a:cxnLst/>
            <a:rect l="l" t="t" r="r" b="b"/>
            <a:pathLst>
              <a:path w="586105" h="482600">
                <a:moveTo>
                  <a:pt x="0" y="482206"/>
                </a:moveTo>
                <a:lnTo>
                  <a:pt x="585787" y="482206"/>
                </a:lnTo>
                <a:lnTo>
                  <a:pt x="585787" y="0"/>
                </a:lnTo>
                <a:lnTo>
                  <a:pt x="0" y="0"/>
                </a:lnTo>
                <a:lnTo>
                  <a:pt x="0" y="482206"/>
                </a:lnTo>
                <a:close/>
              </a:path>
            </a:pathLst>
          </a:custGeom>
          <a:solidFill>
            <a:srgbClr val="234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41412" y="1743125"/>
            <a:ext cx="575310" cy="467995"/>
          </a:xfrm>
          <a:custGeom>
            <a:avLst/>
            <a:gdLst/>
            <a:ahLst/>
            <a:cxnLst/>
            <a:rect l="l" t="t" r="r" b="b"/>
            <a:pathLst>
              <a:path w="575310" h="467994">
                <a:moveTo>
                  <a:pt x="0" y="467906"/>
                </a:moveTo>
                <a:lnTo>
                  <a:pt x="574738" y="467906"/>
                </a:lnTo>
                <a:lnTo>
                  <a:pt x="574738" y="0"/>
                </a:lnTo>
                <a:lnTo>
                  <a:pt x="0" y="0"/>
                </a:lnTo>
                <a:lnTo>
                  <a:pt x="0" y="467906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0" y="1743125"/>
            <a:ext cx="582930" cy="475615"/>
          </a:xfrm>
          <a:custGeom>
            <a:avLst/>
            <a:gdLst/>
            <a:ahLst/>
            <a:cxnLst/>
            <a:rect l="l" t="t" r="r" b="b"/>
            <a:pathLst>
              <a:path w="582930" h="475614">
                <a:moveTo>
                  <a:pt x="0" y="475056"/>
                </a:moveTo>
                <a:lnTo>
                  <a:pt x="582612" y="475056"/>
                </a:lnTo>
                <a:lnTo>
                  <a:pt x="582612" y="0"/>
                </a:lnTo>
                <a:lnTo>
                  <a:pt x="0" y="0"/>
                </a:lnTo>
                <a:lnTo>
                  <a:pt x="0" y="475056"/>
                </a:lnTo>
                <a:close/>
              </a:path>
            </a:pathLst>
          </a:custGeom>
          <a:solidFill>
            <a:srgbClr val="D4ECF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16151" y="1743125"/>
            <a:ext cx="574675" cy="475615"/>
          </a:xfrm>
          <a:custGeom>
            <a:avLst/>
            <a:gdLst/>
            <a:ahLst/>
            <a:cxnLst/>
            <a:rect l="l" t="t" r="r" b="b"/>
            <a:pathLst>
              <a:path w="574675" h="475614">
                <a:moveTo>
                  <a:pt x="0" y="475056"/>
                </a:moveTo>
                <a:lnTo>
                  <a:pt x="574675" y="475056"/>
                </a:lnTo>
                <a:lnTo>
                  <a:pt x="574675" y="0"/>
                </a:lnTo>
                <a:lnTo>
                  <a:pt x="0" y="0"/>
                </a:lnTo>
                <a:lnTo>
                  <a:pt x="0" y="475056"/>
                </a:lnTo>
                <a:close/>
              </a:path>
            </a:pathLst>
          </a:custGeom>
          <a:solidFill>
            <a:srgbClr val="234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73087" y="2211031"/>
            <a:ext cx="568325" cy="483870"/>
          </a:xfrm>
          <a:custGeom>
            <a:avLst/>
            <a:gdLst/>
            <a:ahLst/>
            <a:cxnLst/>
            <a:rect l="l" t="t" r="r" b="b"/>
            <a:pathLst>
              <a:path w="568325" h="483869">
                <a:moveTo>
                  <a:pt x="0" y="483400"/>
                </a:moveTo>
                <a:lnTo>
                  <a:pt x="568325" y="483400"/>
                </a:lnTo>
                <a:lnTo>
                  <a:pt x="568325" y="0"/>
                </a:lnTo>
                <a:lnTo>
                  <a:pt x="0" y="0"/>
                </a:lnTo>
                <a:lnTo>
                  <a:pt x="0" y="48340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141412" y="2211031"/>
            <a:ext cx="584200" cy="483870"/>
          </a:xfrm>
          <a:custGeom>
            <a:avLst/>
            <a:gdLst/>
            <a:ahLst/>
            <a:cxnLst/>
            <a:rect l="l" t="t" r="r" b="b"/>
            <a:pathLst>
              <a:path w="584200" h="483869">
                <a:moveTo>
                  <a:pt x="0" y="483400"/>
                </a:moveTo>
                <a:lnTo>
                  <a:pt x="584200" y="483400"/>
                </a:lnTo>
                <a:lnTo>
                  <a:pt x="584200" y="0"/>
                </a:lnTo>
                <a:lnTo>
                  <a:pt x="0" y="0"/>
                </a:lnTo>
                <a:lnTo>
                  <a:pt x="0" y="483400"/>
                </a:lnTo>
                <a:close/>
              </a:path>
            </a:pathLst>
          </a:custGeom>
          <a:solidFill>
            <a:srgbClr val="23495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933445" y="1622806"/>
            <a:ext cx="5678805" cy="3004156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 marR="463550" algn="ctr">
              <a:lnSpc>
                <a:spcPct val="71400"/>
              </a:lnSpc>
              <a:spcBef>
                <a:spcPts val="1055"/>
              </a:spcBef>
            </a:pPr>
            <a:r>
              <a:rPr sz="2800" b="1" spc="-165" dirty="0">
                <a:solidFill>
                  <a:srgbClr val="0033CC"/>
                </a:solidFill>
                <a:latin typeface="Georgia"/>
                <a:cs typeface="Georgia"/>
              </a:rPr>
              <a:t>РОДИТЕЛЬСКОЕ </a:t>
            </a:r>
            <a:r>
              <a:rPr lang="ru-RU" sz="2800" b="1" spc="-165" dirty="0">
                <a:solidFill>
                  <a:srgbClr val="0033CC"/>
                </a:solidFill>
                <a:latin typeface="Georgia"/>
                <a:cs typeface="Georgia"/>
              </a:rPr>
              <a:t> </a:t>
            </a:r>
            <a:r>
              <a:rPr sz="2800" b="1" spc="-195" dirty="0">
                <a:solidFill>
                  <a:srgbClr val="0033CC"/>
                </a:solidFill>
                <a:latin typeface="Georgia"/>
                <a:cs typeface="Georgia"/>
              </a:rPr>
              <a:t>СОБРАНИЕ</a:t>
            </a:r>
            <a:r>
              <a:rPr lang="ru-RU" sz="2800" b="1" spc="-195" dirty="0">
                <a:solidFill>
                  <a:srgbClr val="0033CC"/>
                </a:solidFill>
                <a:latin typeface="Georgia"/>
                <a:cs typeface="Georgia"/>
              </a:rPr>
              <a:t>  ПО ТЕМЕ</a:t>
            </a:r>
            <a:endParaRPr sz="2800" dirty="0">
              <a:latin typeface="Georgia"/>
              <a:cs typeface="Georgia"/>
            </a:endParaRPr>
          </a:p>
          <a:p>
            <a:pPr marR="461645" algn="ctr">
              <a:lnSpc>
                <a:spcPct val="100000"/>
              </a:lnSpc>
              <a:spcBef>
                <a:spcPts val="1445"/>
              </a:spcBef>
            </a:pPr>
            <a:r>
              <a:rPr sz="4000" b="1" spc="-215" dirty="0">
                <a:solidFill>
                  <a:srgbClr val="0033CC"/>
                </a:solidFill>
                <a:latin typeface="Georgia"/>
                <a:cs typeface="Georgia"/>
              </a:rPr>
              <a:t>«ЕГЭ </a:t>
            </a:r>
            <a:r>
              <a:rPr sz="4000" b="1" spc="-575" dirty="0">
                <a:solidFill>
                  <a:srgbClr val="0033CC"/>
                </a:solidFill>
                <a:latin typeface="Georgia"/>
                <a:cs typeface="Georgia"/>
              </a:rPr>
              <a:t>–</a:t>
            </a:r>
            <a:r>
              <a:rPr sz="4000" b="1" spc="-500" dirty="0">
                <a:solidFill>
                  <a:srgbClr val="0033CC"/>
                </a:solidFill>
                <a:latin typeface="Georgia"/>
                <a:cs typeface="Georgia"/>
              </a:rPr>
              <a:t> </a:t>
            </a:r>
            <a:r>
              <a:rPr sz="4000" b="1" spc="-225" dirty="0">
                <a:solidFill>
                  <a:srgbClr val="0033CC"/>
                </a:solidFill>
                <a:latin typeface="Georgia"/>
                <a:cs typeface="Georgia"/>
              </a:rPr>
              <a:t>202</a:t>
            </a:r>
            <a:r>
              <a:rPr lang="ru-RU" sz="4000" b="1" spc="-225" dirty="0">
                <a:solidFill>
                  <a:srgbClr val="0033CC"/>
                </a:solidFill>
                <a:latin typeface="Georgia"/>
                <a:cs typeface="Georgia"/>
              </a:rPr>
              <a:t>1</a:t>
            </a:r>
            <a:r>
              <a:rPr sz="4000" b="1" spc="-225" dirty="0">
                <a:solidFill>
                  <a:srgbClr val="0033CC"/>
                </a:solidFill>
                <a:latin typeface="Georgia"/>
                <a:cs typeface="Georgia"/>
              </a:rPr>
              <a:t>»</a:t>
            </a:r>
            <a:endParaRPr sz="4000" dirty="0">
              <a:latin typeface="Georgia"/>
              <a:cs typeface="Georgia"/>
            </a:endParaRPr>
          </a:p>
          <a:p>
            <a:pPr>
              <a:lnSpc>
                <a:spcPct val="100000"/>
              </a:lnSpc>
            </a:pPr>
            <a:endParaRPr sz="33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00" dirty="0">
              <a:latin typeface="Times New Roman"/>
              <a:cs typeface="Times New Roman"/>
            </a:endParaRPr>
          </a:p>
          <a:p>
            <a:pPr marL="1839595">
              <a:lnSpc>
                <a:spcPct val="100000"/>
              </a:lnSpc>
            </a:pPr>
            <a:r>
              <a:rPr lang="ru-RU" sz="2800" b="1" spc="-180" dirty="0">
                <a:latin typeface="Georgia"/>
                <a:cs typeface="Georgia"/>
              </a:rPr>
              <a:t>декабрь</a:t>
            </a:r>
            <a:r>
              <a:rPr sz="2800" b="1" spc="-180" dirty="0">
                <a:latin typeface="Georgia"/>
                <a:cs typeface="Georgia"/>
              </a:rPr>
              <a:t> </a:t>
            </a:r>
            <a:r>
              <a:rPr sz="2800" b="1" spc="-75" dirty="0">
                <a:latin typeface="Georgia"/>
                <a:cs typeface="Georgia"/>
              </a:rPr>
              <a:t>20</a:t>
            </a:r>
            <a:r>
              <a:rPr lang="ru-RU" sz="2800" b="1" spc="-75" dirty="0">
                <a:latin typeface="Georgia"/>
                <a:cs typeface="Georgia"/>
              </a:rPr>
              <a:t>20</a:t>
            </a:r>
            <a:r>
              <a:rPr sz="2800" b="1" spc="15" dirty="0">
                <a:latin typeface="Georgia"/>
                <a:cs typeface="Georgia"/>
              </a:rPr>
              <a:t> </a:t>
            </a:r>
            <a:r>
              <a:rPr sz="2800" b="1" spc="-165" dirty="0">
                <a:latin typeface="Georgia"/>
                <a:cs typeface="Georgia"/>
              </a:rPr>
              <a:t>года</a:t>
            </a:r>
            <a:endParaRPr sz="2800" dirty="0">
              <a:latin typeface="Georgia"/>
              <a:cs typeface="Georg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0"/>
            <a:ext cx="6553200" cy="861774"/>
          </a:xfrm>
        </p:spPr>
        <p:txBody>
          <a:bodyPr/>
          <a:lstStyle/>
          <a:p>
            <a:r>
              <a:rPr lang="ru-RU" sz="3200" dirty="0"/>
              <a:t>Проект расписания ЕГЭ 2021</a:t>
            </a:r>
            <a:br>
              <a:rPr lang="ru-RU" sz="3200" dirty="0"/>
            </a:br>
            <a:r>
              <a:rPr lang="ru-RU" sz="2400" dirty="0">
                <a:solidFill>
                  <a:srgbClr val="002060"/>
                </a:solidFill>
              </a:rPr>
              <a:t>основной период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" y="895350"/>
          <a:ext cx="8839200" cy="4114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18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ПРОВЕДЕНИЯ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мая (понедельник)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география, литература, химия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мая (четверг)</a:t>
                      </a:r>
                      <a:endParaRPr lang="ru-RU" b="0" i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 мая (понедельник)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ЕГЭ по математике базового уровня;</a:t>
                      </a:r>
                      <a:r>
                        <a:rPr lang="ru-RU" baseline="0" dirty="0"/>
                        <a:t> ЕГЭ по математике профильного уровня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июня (четверг)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история, физика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июня (понедельник)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обществознание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июня (четверг)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иностранные языки (кроме раздела «Говорение»), биология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июня (вторник)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иностранные языки (раздел «Говорение»)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1886">
                <a:tc>
                  <a:txBody>
                    <a:bodyPr/>
                    <a:lstStyle/>
                    <a:p>
                      <a:r>
                        <a:rPr lang="ru-RU" dirty="0"/>
                        <a:t>16 июня (вторник)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иностранные языки (раздел «Говорение»)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0"/>
            <a:ext cx="6553200" cy="861774"/>
          </a:xfrm>
        </p:spPr>
        <p:txBody>
          <a:bodyPr/>
          <a:lstStyle/>
          <a:p>
            <a:r>
              <a:rPr lang="ru-RU" sz="3200" dirty="0"/>
              <a:t>Проект расписания ЕГЭ 2021</a:t>
            </a:r>
            <a:br>
              <a:rPr lang="ru-RU" sz="3200" dirty="0"/>
            </a:b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" y="895351"/>
          <a:ext cx="8839200" cy="4150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1463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ПРОВЕДЕНИЯ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4153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июня (пятница)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информатика и информационно-коммуникационные технологии (ИКТ),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07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июня (суббота)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июня (суббота) – информатика;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3658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РЕЗЕРВНЫЕ ДНИ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июня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русский язык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7561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июня (вторник)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История, физика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53658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 июня (среда)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география, литература, иностранные языки (английский, французский, немецкий, испанский, китайский) (раздела «Говорение»);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0"/>
            <a:ext cx="6553200" cy="861774"/>
          </a:xfrm>
        </p:spPr>
        <p:txBody>
          <a:bodyPr/>
          <a:lstStyle/>
          <a:p>
            <a:r>
              <a:rPr lang="ru-RU" sz="3200" dirty="0"/>
              <a:t>Проект расписания ЕГЭ 2021</a:t>
            </a:r>
            <a:br>
              <a:rPr lang="ru-RU" sz="3200" dirty="0"/>
            </a:br>
            <a:r>
              <a:rPr lang="ru-RU" sz="2400" dirty="0">
                <a:solidFill>
                  <a:srgbClr val="002060"/>
                </a:solidFill>
              </a:rPr>
              <a:t>резервные дни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" y="895351"/>
          <a:ext cx="8839200" cy="34492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557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ПРОВЕДЕНИЯ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8926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июня (четверг)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ЕГЭ по математике базового уровня, ЕГЭ по математике профильного уровня;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248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 июня (понедельник)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иностранные языки (английский, французский, немецкий, испанский, китайский) (за исключением раздела «Говорение»), биология, информатика;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097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29 июня (вторник)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обществознание, химия;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570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июля (четверг)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всем учебным предметам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0"/>
            <a:ext cx="6553200" cy="861774"/>
          </a:xfrm>
        </p:spPr>
        <p:txBody>
          <a:bodyPr/>
          <a:lstStyle/>
          <a:p>
            <a:r>
              <a:rPr lang="ru-RU" sz="3200" dirty="0"/>
              <a:t>Проект расписания ЕГЭ 2021</a:t>
            </a:r>
            <a:br>
              <a:rPr lang="ru-RU" sz="3200" dirty="0"/>
            </a:br>
            <a:r>
              <a:rPr lang="ru-RU" sz="2400" dirty="0">
                <a:solidFill>
                  <a:srgbClr val="002060"/>
                </a:solidFill>
              </a:rPr>
              <a:t>дополнительные сроки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" y="895350"/>
          <a:ext cx="8839200" cy="42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2817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ДАТА ПРОВЕДЕНИЯ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ПРЕДМЕТ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505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сентября (пятница)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Русский язык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354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 сентября (понедельник)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430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сентября (четверг)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история, биология, физика, география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32043"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сентября (понедельник)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i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обществознание, химия, информатика, литература, иностранные языки (английский, французский, немецкий, испанский)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438401" y="0"/>
            <a:ext cx="5760084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40" dirty="0"/>
              <a:t>ОСОБЕННОСТИ </a:t>
            </a:r>
            <a:r>
              <a:rPr lang="ru-RU" sz="3200" spc="-540" dirty="0"/>
              <a:t>  </a:t>
            </a:r>
            <a:r>
              <a:rPr sz="3200" spc="-335" dirty="0"/>
              <a:t>В</a:t>
            </a:r>
            <a:r>
              <a:rPr sz="3200" spc="-434" dirty="0"/>
              <a:t> </a:t>
            </a:r>
            <a:r>
              <a:rPr lang="ru-RU" sz="3200" spc="-434" dirty="0"/>
              <a:t> </a:t>
            </a:r>
            <a:r>
              <a:rPr sz="3200" spc="-565" dirty="0"/>
              <a:t>ЭКЗАМЕНАХ</a:t>
            </a:r>
            <a:r>
              <a:rPr lang="ru-RU" sz="3200" spc="-565" dirty="0"/>
              <a:t>  </a:t>
            </a:r>
            <a:br>
              <a:rPr lang="ru-RU" sz="3200" spc="-565" dirty="0"/>
            </a:b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3857904" y="283209"/>
            <a:ext cx="4430242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25" dirty="0">
                <a:solidFill>
                  <a:srgbClr val="FF0000"/>
                </a:solidFill>
                <a:latin typeface="Georgia"/>
                <a:cs typeface="Georgia"/>
              </a:rPr>
              <a:t>ФОРМАТА</a:t>
            </a:r>
            <a:r>
              <a:rPr sz="3200" b="1" spc="-39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ru-RU" sz="3200" b="1" spc="-39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3200" b="1" spc="-450" dirty="0">
                <a:solidFill>
                  <a:srgbClr val="FF0000"/>
                </a:solidFill>
                <a:latin typeface="Georgia"/>
                <a:cs typeface="Georgia"/>
              </a:rPr>
              <a:t>ЕГЭ</a:t>
            </a:r>
            <a:r>
              <a:rPr sz="3200" b="1" spc="-450" dirty="0">
                <a:solidFill>
                  <a:srgbClr val="FF0000"/>
                </a:solidFill>
                <a:latin typeface="Arial"/>
                <a:cs typeface="Arial"/>
              </a:rPr>
              <a:t>: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6478" y="4786376"/>
            <a:ext cx="2571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>
                <a:solidFill>
                  <a:srgbClr val="7E7E7E"/>
                </a:solidFill>
                <a:latin typeface="Trebuchet MS"/>
                <a:cs typeface="Trebuchet MS"/>
              </a:rPr>
              <a:t>10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86939" y="678180"/>
            <a:ext cx="4463796" cy="9174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900928" y="678180"/>
            <a:ext cx="876300" cy="9174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586227" y="936371"/>
            <a:ext cx="3678428" cy="486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4850" y="2910204"/>
            <a:ext cx="3661778" cy="11737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4850" y="2910204"/>
            <a:ext cx="3662045" cy="1174115"/>
          </a:xfrm>
          <a:custGeom>
            <a:avLst/>
            <a:gdLst/>
            <a:ahLst/>
            <a:cxnLst/>
            <a:rect l="l" t="t" r="r" b="b"/>
            <a:pathLst>
              <a:path w="3662045" h="1174114">
                <a:moveTo>
                  <a:pt x="0" y="195580"/>
                </a:moveTo>
                <a:lnTo>
                  <a:pt x="5166" y="150756"/>
                </a:lnTo>
                <a:lnTo>
                  <a:pt x="19884" y="109597"/>
                </a:lnTo>
                <a:lnTo>
                  <a:pt x="42978" y="73282"/>
                </a:lnTo>
                <a:lnTo>
                  <a:pt x="73273" y="42987"/>
                </a:lnTo>
                <a:lnTo>
                  <a:pt x="109594" y="19890"/>
                </a:lnTo>
                <a:lnTo>
                  <a:pt x="150768" y="5168"/>
                </a:lnTo>
                <a:lnTo>
                  <a:pt x="195618" y="0"/>
                </a:lnTo>
                <a:lnTo>
                  <a:pt x="3466198" y="0"/>
                </a:lnTo>
                <a:lnTo>
                  <a:pt x="3511022" y="5168"/>
                </a:lnTo>
                <a:lnTo>
                  <a:pt x="3552180" y="19890"/>
                </a:lnTo>
                <a:lnTo>
                  <a:pt x="3588495" y="42987"/>
                </a:lnTo>
                <a:lnTo>
                  <a:pt x="3618790" y="73282"/>
                </a:lnTo>
                <a:lnTo>
                  <a:pt x="3641887" y="109597"/>
                </a:lnTo>
                <a:lnTo>
                  <a:pt x="3656609" y="150756"/>
                </a:lnTo>
                <a:lnTo>
                  <a:pt x="3661778" y="195580"/>
                </a:lnTo>
                <a:lnTo>
                  <a:pt x="3661778" y="978090"/>
                </a:lnTo>
                <a:lnTo>
                  <a:pt x="3656609" y="1022944"/>
                </a:lnTo>
                <a:lnTo>
                  <a:pt x="3641887" y="1064119"/>
                </a:lnTo>
                <a:lnTo>
                  <a:pt x="3618790" y="1100440"/>
                </a:lnTo>
                <a:lnTo>
                  <a:pt x="3588495" y="1130734"/>
                </a:lnTo>
                <a:lnTo>
                  <a:pt x="3552180" y="1153826"/>
                </a:lnTo>
                <a:lnTo>
                  <a:pt x="3511022" y="1168542"/>
                </a:lnTo>
                <a:lnTo>
                  <a:pt x="3466198" y="1173708"/>
                </a:lnTo>
                <a:lnTo>
                  <a:pt x="195618" y="1173708"/>
                </a:lnTo>
                <a:lnTo>
                  <a:pt x="150768" y="1168542"/>
                </a:lnTo>
                <a:lnTo>
                  <a:pt x="109594" y="1153826"/>
                </a:lnTo>
                <a:lnTo>
                  <a:pt x="73273" y="1130734"/>
                </a:lnTo>
                <a:lnTo>
                  <a:pt x="42978" y="1100440"/>
                </a:lnTo>
                <a:lnTo>
                  <a:pt x="19884" y="1064119"/>
                </a:lnTo>
                <a:lnTo>
                  <a:pt x="5166" y="1022944"/>
                </a:lnTo>
                <a:lnTo>
                  <a:pt x="0" y="978090"/>
                </a:lnTo>
                <a:lnTo>
                  <a:pt x="0" y="195580"/>
                </a:lnTo>
                <a:close/>
              </a:path>
            </a:pathLst>
          </a:custGeom>
          <a:ln w="63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13994" y="2971546"/>
            <a:ext cx="3343910" cy="10020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8035" marR="5080" indent="-775970">
              <a:lnSpc>
                <a:spcPct val="100000"/>
              </a:lnSpc>
              <a:spcBef>
                <a:spcPts val="100"/>
              </a:spcBef>
            </a:pPr>
            <a:r>
              <a:rPr sz="3200" b="1" spc="-260" dirty="0">
                <a:latin typeface="Arial"/>
                <a:cs typeface="Arial"/>
              </a:rPr>
              <a:t>Поступление </a:t>
            </a:r>
            <a:r>
              <a:rPr sz="3200" b="1" spc="-385" dirty="0">
                <a:latin typeface="Arial"/>
                <a:cs typeface="Arial"/>
              </a:rPr>
              <a:t>в </a:t>
            </a:r>
            <a:r>
              <a:rPr sz="3200" b="1" spc="-405" dirty="0">
                <a:latin typeface="Arial"/>
                <a:cs typeface="Arial"/>
              </a:rPr>
              <a:t>ВУЗ  </a:t>
            </a:r>
            <a:r>
              <a:rPr sz="3200" b="1" spc="-160" dirty="0">
                <a:latin typeface="Arial"/>
                <a:cs typeface="Arial"/>
              </a:rPr>
              <a:t>36</a:t>
            </a:r>
            <a:r>
              <a:rPr sz="3200" b="1" spc="-190" dirty="0">
                <a:latin typeface="Arial"/>
                <a:cs typeface="Arial"/>
              </a:rPr>
              <a:t> </a:t>
            </a:r>
            <a:r>
              <a:rPr sz="3200" b="1" spc="-305" dirty="0">
                <a:latin typeface="Arial"/>
                <a:cs typeface="Arial"/>
              </a:rPr>
              <a:t>баллов</a:t>
            </a:r>
            <a:endParaRPr sz="32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716017" y="2968370"/>
            <a:ext cx="4085082" cy="11155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6017" y="2968370"/>
            <a:ext cx="4085590" cy="1115695"/>
          </a:xfrm>
          <a:custGeom>
            <a:avLst/>
            <a:gdLst/>
            <a:ahLst/>
            <a:cxnLst/>
            <a:rect l="l" t="t" r="r" b="b"/>
            <a:pathLst>
              <a:path w="4085590" h="1115695">
                <a:moveTo>
                  <a:pt x="0" y="143129"/>
                </a:moveTo>
                <a:lnTo>
                  <a:pt x="7289" y="97909"/>
                </a:lnTo>
                <a:lnTo>
                  <a:pt x="27594" y="58622"/>
                </a:lnTo>
                <a:lnTo>
                  <a:pt x="58567" y="27631"/>
                </a:lnTo>
                <a:lnTo>
                  <a:pt x="97861" y="7301"/>
                </a:lnTo>
                <a:lnTo>
                  <a:pt x="143129" y="0"/>
                </a:lnTo>
                <a:lnTo>
                  <a:pt x="3941953" y="0"/>
                </a:lnTo>
                <a:lnTo>
                  <a:pt x="3987220" y="7301"/>
                </a:lnTo>
                <a:lnTo>
                  <a:pt x="4026514" y="27631"/>
                </a:lnTo>
                <a:lnTo>
                  <a:pt x="4057487" y="58622"/>
                </a:lnTo>
                <a:lnTo>
                  <a:pt x="4077792" y="97909"/>
                </a:lnTo>
                <a:lnTo>
                  <a:pt x="4085082" y="143129"/>
                </a:lnTo>
                <a:lnTo>
                  <a:pt x="4085082" y="972451"/>
                </a:lnTo>
                <a:lnTo>
                  <a:pt x="4077792" y="1017681"/>
                </a:lnTo>
                <a:lnTo>
                  <a:pt x="4057487" y="1056961"/>
                </a:lnTo>
                <a:lnTo>
                  <a:pt x="4026514" y="1087935"/>
                </a:lnTo>
                <a:lnTo>
                  <a:pt x="3987220" y="1108248"/>
                </a:lnTo>
                <a:lnTo>
                  <a:pt x="3941953" y="1115542"/>
                </a:lnTo>
                <a:lnTo>
                  <a:pt x="143129" y="1115542"/>
                </a:lnTo>
                <a:lnTo>
                  <a:pt x="97861" y="1108248"/>
                </a:lnTo>
                <a:lnTo>
                  <a:pt x="58567" y="1087935"/>
                </a:lnTo>
                <a:lnTo>
                  <a:pt x="27594" y="1056961"/>
                </a:lnTo>
                <a:lnTo>
                  <a:pt x="7289" y="1017681"/>
                </a:lnTo>
                <a:lnTo>
                  <a:pt x="0" y="972451"/>
                </a:lnTo>
                <a:lnTo>
                  <a:pt x="0" y="143129"/>
                </a:lnTo>
                <a:close/>
              </a:path>
            </a:pathLst>
          </a:custGeom>
          <a:ln w="63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925948" y="3000883"/>
            <a:ext cx="366458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57910" marR="5080" indent="-1045844">
              <a:lnSpc>
                <a:spcPct val="100000"/>
              </a:lnSpc>
              <a:spcBef>
                <a:spcPts val="100"/>
              </a:spcBef>
            </a:pPr>
            <a:r>
              <a:rPr sz="3200" b="1" spc="-240" dirty="0">
                <a:latin typeface="Arial"/>
                <a:cs typeface="Arial"/>
              </a:rPr>
              <a:t>Получение </a:t>
            </a:r>
            <a:r>
              <a:rPr sz="3200" b="1" spc="-280" dirty="0">
                <a:latin typeface="Arial"/>
                <a:cs typeface="Arial"/>
              </a:rPr>
              <a:t>аттестата  </a:t>
            </a:r>
            <a:r>
              <a:rPr sz="3200" b="1" spc="-160" dirty="0">
                <a:latin typeface="Arial"/>
                <a:cs typeface="Arial"/>
              </a:rPr>
              <a:t>24</a:t>
            </a:r>
            <a:r>
              <a:rPr sz="3200" b="1" spc="-190" dirty="0">
                <a:latin typeface="Arial"/>
                <a:cs typeface="Arial"/>
              </a:rPr>
              <a:t> </a:t>
            </a:r>
            <a:r>
              <a:rPr sz="3200" b="1" spc="-280" dirty="0">
                <a:latin typeface="Arial"/>
                <a:cs typeface="Arial"/>
              </a:rPr>
              <a:t>балла</a:t>
            </a:r>
            <a:endParaRPr sz="320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70938" y="1396619"/>
            <a:ext cx="2254250" cy="1548765"/>
          </a:xfrm>
          <a:custGeom>
            <a:avLst/>
            <a:gdLst/>
            <a:ahLst/>
            <a:cxnLst/>
            <a:rect l="l" t="t" r="r" b="b"/>
            <a:pathLst>
              <a:path w="2254250" h="1548764">
                <a:moveTo>
                  <a:pt x="88776" y="1388864"/>
                </a:moveTo>
                <a:lnTo>
                  <a:pt x="81534" y="1389983"/>
                </a:lnTo>
                <a:lnTo>
                  <a:pt x="75243" y="1393721"/>
                </a:lnTo>
                <a:lnTo>
                  <a:pt x="70738" y="1399793"/>
                </a:lnTo>
                <a:lnTo>
                  <a:pt x="0" y="1548764"/>
                </a:lnTo>
                <a:lnTo>
                  <a:pt x="78657" y="1543176"/>
                </a:lnTo>
                <a:lnTo>
                  <a:pt x="41910" y="1543176"/>
                </a:lnTo>
                <a:lnTo>
                  <a:pt x="20447" y="1511680"/>
                </a:lnTo>
                <a:lnTo>
                  <a:pt x="78647" y="1471912"/>
                </a:lnTo>
                <a:lnTo>
                  <a:pt x="105156" y="1416049"/>
                </a:lnTo>
                <a:lnTo>
                  <a:pt x="106943" y="1408705"/>
                </a:lnTo>
                <a:lnTo>
                  <a:pt x="105838" y="1401492"/>
                </a:lnTo>
                <a:lnTo>
                  <a:pt x="102137" y="1395208"/>
                </a:lnTo>
                <a:lnTo>
                  <a:pt x="96138" y="1390649"/>
                </a:lnTo>
                <a:lnTo>
                  <a:pt x="88776" y="1388864"/>
                </a:lnTo>
                <a:close/>
              </a:path>
              <a:path w="2254250" h="1548764">
                <a:moveTo>
                  <a:pt x="78647" y="1471912"/>
                </a:moveTo>
                <a:lnTo>
                  <a:pt x="20447" y="1511680"/>
                </a:lnTo>
                <a:lnTo>
                  <a:pt x="41910" y="1543176"/>
                </a:lnTo>
                <a:lnTo>
                  <a:pt x="52875" y="1535683"/>
                </a:lnTo>
                <a:lnTo>
                  <a:pt x="48387" y="1535683"/>
                </a:lnTo>
                <a:lnTo>
                  <a:pt x="29844" y="1508505"/>
                </a:lnTo>
                <a:lnTo>
                  <a:pt x="62398" y="1506156"/>
                </a:lnTo>
                <a:lnTo>
                  <a:pt x="78647" y="1471912"/>
                </a:lnTo>
                <a:close/>
              </a:path>
              <a:path w="2254250" h="1548764">
                <a:moveTo>
                  <a:pt x="161798" y="1498980"/>
                </a:moveTo>
                <a:lnTo>
                  <a:pt x="100069" y="1503436"/>
                </a:lnTo>
                <a:lnTo>
                  <a:pt x="41910" y="1543176"/>
                </a:lnTo>
                <a:lnTo>
                  <a:pt x="78657" y="1543176"/>
                </a:lnTo>
                <a:lnTo>
                  <a:pt x="164464" y="1537080"/>
                </a:lnTo>
                <a:lnTo>
                  <a:pt x="182118" y="1516633"/>
                </a:lnTo>
                <a:lnTo>
                  <a:pt x="180103" y="1509375"/>
                </a:lnTo>
                <a:lnTo>
                  <a:pt x="175625" y="1503616"/>
                </a:lnTo>
                <a:lnTo>
                  <a:pt x="169312" y="1499953"/>
                </a:lnTo>
                <a:lnTo>
                  <a:pt x="161798" y="1498980"/>
                </a:lnTo>
                <a:close/>
              </a:path>
              <a:path w="2254250" h="1548764">
                <a:moveTo>
                  <a:pt x="62398" y="1506156"/>
                </a:moveTo>
                <a:lnTo>
                  <a:pt x="29844" y="1508505"/>
                </a:lnTo>
                <a:lnTo>
                  <a:pt x="48387" y="1535683"/>
                </a:lnTo>
                <a:lnTo>
                  <a:pt x="62398" y="1506156"/>
                </a:lnTo>
                <a:close/>
              </a:path>
              <a:path w="2254250" h="1548764">
                <a:moveTo>
                  <a:pt x="100069" y="1503436"/>
                </a:moveTo>
                <a:lnTo>
                  <a:pt x="62398" y="1506156"/>
                </a:lnTo>
                <a:lnTo>
                  <a:pt x="48387" y="1535683"/>
                </a:lnTo>
                <a:lnTo>
                  <a:pt x="52875" y="1535683"/>
                </a:lnTo>
                <a:lnTo>
                  <a:pt x="100069" y="1503436"/>
                </a:lnTo>
                <a:close/>
              </a:path>
              <a:path w="2254250" h="1548764">
                <a:moveTo>
                  <a:pt x="2232787" y="0"/>
                </a:moveTo>
                <a:lnTo>
                  <a:pt x="78647" y="1471912"/>
                </a:lnTo>
                <a:lnTo>
                  <a:pt x="62398" y="1506156"/>
                </a:lnTo>
                <a:lnTo>
                  <a:pt x="100069" y="1503436"/>
                </a:lnTo>
                <a:lnTo>
                  <a:pt x="2254250" y="31495"/>
                </a:lnTo>
                <a:lnTo>
                  <a:pt x="223278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04867" y="1414780"/>
            <a:ext cx="2614295" cy="1549400"/>
          </a:xfrm>
          <a:custGeom>
            <a:avLst/>
            <a:gdLst/>
            <a:ahLst/>
            <a:cxnLst/>
            <a:rect l="l" t="t" r="r" b="b"/>
            <a:pathLst>
              <a:path w="2614295" h="1549400">
                <a:moveTo>
                  <a:pt x="2449195" y="1510665"/>
                </a:moveTo>
                <a:lnTo>
                  <a:pt x="2441771" y="1512159"/>
                </a:lnTo>
                <a:lnTo>
                  <a:pt x="2435717" y="1516237"/>
                </a:lnTo>
                <a:lnTo>
                  <a:pt x="2431639" y="1522291"/>
                </a:lnTo>
                <a:lnTo>
                  <a:pt x="2430145" y="1529715"/>
                </a:lnTo>
                <a:lnTo>
                  <a:pt x="2431565" y="1537138"/>
                </a:lnTo>
                <a:lnTo>
                  <a:pt x="2435605" y="1543192"/>
                </a:lnTo>
                <a:lnTo>
                  <a:pt x="2441646" y="1547270"/>
                </a:lnTo>
                <a:lnTo>
                  <a:pt x="2449067" y="1548765"/>
                </a:lnTo>
                <a:lnTo>
                  <a:pt x="2614041" y="1549400"/>
                </a:lnTo>
                <a:lnTo>
                  <a:pt x="2612546" y="1546733"/>
                </a:lnTo>
                <a:lnTo>
                  <a:pt x="2571877" y="1546733"/>
                </a:lnTo>
                <a:lnTo>
                  <a:pt x="2511003" y="1510902"/>
                </a:lnTo>
                <a:lnTo>
                  <a:pt x="2449195" y="1510665"/>
                </a:lnTo>
                <a:close/>
              </a:path>
              <a:path w="2614295" h="1549400">
                <a:moveTo>
                  <a:pt x="2511003" y="1510902"/>
                </a:moveTo>
                <a:lnTo>
                  <a:pt x="2571877" y="1546733"/>
                </a:lnTo>
                <a:lnTo>
                  <a:pt x="2576050" y="1539621"/>
                </a:lnTo>
                <a:lnTo>
                  <a:pt x="2564891" y="1539621"/>
                </a:lnTo>
                <a:lnTo>
                  <a:pt x="2548860" y="1511047"/>
                </a:lnTo>
                <a:lnTo>
                  <a:pt x="2511003" y="1510902"/>
                </a:lnTo>
                <a:close/>
              </a:path>
              <a:path w="2614295" h="1549400">
                <a:moveTo>
                  <a:pt x="2514679" y="1395918"/>
                </a:moveTo>
                <a:lnTo>
                  <a:pt x="2507488" y="1398270"/>
                </a:lnTo>
                <a:lnTo>
                  <a:pt x="2501765" y="1403157"/>
                </a:lnTo>
                <a:lnTo>
                  <a:pt x="2498470" y="1409652"/>
                </a:lnTo>
                <a:lnTo>
                  <a:pt x="2497843" y="1416933"/>
                </a:lnTo>
                <a:lnTo>
                  <a:pt x="2500122" y="1424178"/>
                </a:lnTo>
                <a:lnTo>
                  <a:pt x="2530332" y="1478023"/>
                </a:lnTo>
                <a:lnTo>
                  <a:pt x="2591181" y="1513840"/>
                </a:lnTo>
                <a:lnTo>
                  <a:pt x="2571877" y="1546733"/>
                </a:lnTo>
                <a:lnTo>
                  <a:pt x="2612546" y="1546733"/>
                </a:lnTo>
                <a:lnTo>
                  <a:pt x="2533396" y="1405509"/>
                </a:lnTo>
                <a:lnTo>
                  <a:pt x="2528490" y="1399788"/>
                </a:lnTo>
                <a:lnTo>
                  <a:pt x="2521966" y="1396507"/>
                </a:lnTo>
                <a:lnTo>
                  <a:pt x="2514679" y="1395918"/>
                </a:lnTo>
                <a:close/>
              </a:path>
              <a:path w="2614295" h="1549400">
                <a:moveTo>
                  <a:pt x="2548860" y="1511047"/>
                </a:moveTo>
                <a:lnTo>
                  <a:pt x="2564891" y="1539621"/>
                </a:lnTo>
                <a:lnTo>
                  <a:pt x="2581529" y="1511173"/>
                </a:lnTo>
                <a:lnTo>
                  <a:pt x="2548860" y="1511047"/>
                </a:lnTo>
                <a:close/>
              </a:path>
              <a:path w="2614295" h="1549400">
                <a:moveTo>
                  <a:pt x="2530332" y="1478023"/>
                </a:moveTo>
                <a:lnTo>
                  <a:pt x="2548860" y="1511047"/>
                </a:lnTo>
                <a:lnTo>
                  <a:pt x="2581529" y="1511173"/>
                </a:lnTo>
                <a:lnTo>
                  <a:pt x="2564891" y="1539621"/>
                </a:lnTo>
                <a:lnTo>
                  <a:pt x="2576050" y="1539621"/>
                </a:lnTo>
                <a:lnTo>
                  <a:pt x="2591181" y="1513840"/>
                </a:lnTo>
                <a:lnTo>
                  <a:pt x="2530332" y="1478023"/>
                </a:lnTo>
                <a:close/>
              </a:path>
              <a:path w="2614295" h="1549400">
                <a:moveTo>
                  <a:pt x="19304" y="0"/>
                </a:moveTo>
                <a:lnTo>
                  <a:pt x="0" y="32893"/>
                </a:lnTo>
                <a:lnTo>
                  <a:pt x="2511003" y="1510902"/>
                </a:lnTo>
                <a:lnTo>
                  <a:pt x="2548860" y="1511047"/>
                </a:lnTo>
                <a:lnTo>
                  <a:pt x="2530332" y="1478023"/>
                </a:lnTo>
                <a:lnTo>
                  <a:pt x="19304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332891" y="0"/>
            <a:ext cx="5865593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40" dirty="0"/>
              <a:t>ОСОБЕННОСТИ </a:t>
            </a:r>
            <a:r>
              <a:rPr lang="ru-RU" sz="3200" spc="-540" dirty="0"/>
              <a:t> </a:t>
            </a:r>
            <a:r>
              <a:rPr sz="3200" spc="-335" dirty="0"/>
              <a:t>В</a:t>
            </a:r>
            <a:r>
              <a:rPr sz="3200" spc="-434" dirty="0"/>
              <a:t> </a:t>
            </a:r>
            <a:r>
              <a:rPr lang="ru-RU" sz="3200" spc="-434" dirty="0"/>
              <a:t> </a:t>
            </a:r>
            <a:r>
              <a:rPr sz="3200" spc="-565" dirty="0"/>
              <a:t>ЭКЗАМЕНАХ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4114800" y="283209"/>
            <a:ext cx="4281678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25" dirty="0">
                <a:solidFill>
                  <a:srgbClr val="FF0000"/>
                </a:solidFill>
                <a:latin typeface="Georgia"/>
                <a:cs typeface="Georgia"/>
              </a:rPr>
              <a:t>ФОРМАТА</a:t>
            </a:r>
            <a:r>
              <a:rPr lang="ru-RU" sz="3200" b="1" spc="-525" dirty="0">
                <a:solidFill>
                  <a:srgbClr val="FF0000"/>
                </a:solidFill>
                <a:latin typeface="Georgia"/>
                <a:cs typeface="Georgia"/>
              </a:rPr>
              <a:t>  </a:t>
            </a:r>
            <a:r>
              <a:rPr sz="3200" b="1" spc="-39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3200" b="1" spc="-450" dirty="0">
                <a:solidFill>
                  <a:srgbClr val="FF0000"/>
                </a:solidFill>
                <a:latin typeface="Georgia"/>
                <a:cs typeface="Georgia"/>
              </a:rPr>
              <a:t>ЕГЭ</a:t>
            </a:r>
            <a:r>
              <a:rPr sz="3200" b="1" spc="-450" dirty="0">
                <a:solidFill>
                  <a:srgbClr val="FF0000"/>
                </a:solidFill>
                <a:latin typeface="Arial"/>
                <a:cs typeface="Arial"/>
              </a:rPr>
              <a:t>: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6478" y="4786376"/>
            <a:ext cx="2571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>
                <a:solidFill>
                  <a:srgbClr val="7E7E7E"/>
                </a:solidFill>
                <a:latin typeface="Trebuchet MS"/>
                <a:cs typeface="Trebuchet MS"/>
              </a:rPr>
              <a:t>11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93620" y="678180"/>
            <a:ext cx="4250435" cy="9174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794247" y="678180"/>
            <a:ext cx="876300" cy="9174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692907" y="1043432"/>
            <a:ext cx="3474720" cy="37490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4850" y="2910204"/>
            <a:ext cx="3857104" cy="153375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4850" y="2910204"/>
            <a:ext cx="3857625" cy="1534160"/>
          </a:xfrm>
          <a:custGeom>
            <a:avLst/>
            <a:gdLst/>
            <a:ahLst/>
            <a:cxnLst/>
            <a:rect l="l" t="t" r="r" b="b"/>
            <a:pathLst>
              <a:path w="3857625" h="1534160">
                <a:moveTo>
                  <a:pt x="0" y="255650"/>
                </a:moveTo>
                <a:lnTo>
                  <a:pt x="4118" y="209689"/>
                </a:lnTo>
                <a:lnTo>
                  <a:pt x="15993" y="166433"/>
                </a:lnTo>
                <a:lnTo>
                  <a:pt x="34901" y="126604"/>
                </a:lnTo>
                <a:lnTo>
                  <a:pt x="60122" y="90925"/>
                </a:lnTo>
                <a:lnTo>
                  <a:pt x="90933" y="60115"/>
                </a:lnTo>
                <a:lnTo>
                  <a:pt x="126612" y="34896"/>
                </a:lnTo>
                <a:lnTo>
                  <a:pt x="166437" y="15990"/>
                </a:lnTo>
                <a:lnTo>
                  <a:pt x="209686" y="4117"/>
                </a:lnTo>
                <a:lnTo>
                  <a:pt x="255638" y="0"/>
                </a:lnTo>
                <a:lnTo>
                  <a:pt x="3601453" y="0"/>
                </a:lnTo>
                <a:lnTo>
                  <a:pt x="3647415" y="4117"/>
                </a:lnTo>
                <a:lnTo>
                  <a:pt x="3690671" y="15990"/>
                </a:lnTo>
                <a:lnTo>
                  <a:pt x="3730499" y="34896"/>
                </a:lnTo>
                <a:lnTo>
                  <a:pt x="3766179" y="60115"/>
                </a:lnTo>
                <a:lnTo>
                  <a:pt x="3796988" y="90925"/>
                </a:lnTo>
                <a:lnTo>
                  <a:pt x="3822207" y="126604"/>
                </a:lnTo>
                <a:lnTo>
                  <a:pt x="3841113" y="166433"/>
                </a:lnTo>
                <a:lnTo>
                  <a:pt x="3852986" y="209689"/>
                </a:lnTo>
                <a:lnTo>
                  <a:pt x="3857104" y="255650"/>
                </a:lnTo>
                <a:lnTo>
                  <a:pt x="3857104" y="1278128"/>
                </a:lnTo>
                <a:lnTo>
                  <a:pt x="3852986" y="1324075"/>
                </a:lnTo>
                <a:lnTo>
                  <a:pt x="3841113" y="1367322"/>
                </a:lnTo>
                <a:lnTo>
                  <a:pt x="3822207" y="1407144"/>
                </a:lnTo>
                <a:lnTo>
                  <a:pt x="3796988" y="1442822"/>
                </a:lnTo>
                <a:lnTo>
                  <a:pt x="3766179" y="1473632"/>
                </a:lnTo>
                <a:lnTo>
                  <a:pt x="3730499" y="1498852"/>
                </a:lnTo>
                <a:lnTo>
                  <a:pt x="3690671" y="1517760"/>
                </a:lnTo>
                <a:lnTo>
                  <a:pt x="3647415" y="1529634"/>
                </a:lnTo>
                <a:lnTo>
                  <a:pt x="3601453" y="1533753"/>
                </a:lnTo>
                <a:lnTo>
                  <a:pt x="255638" y="1533753"/>
                </a:lnTo>
                <a:lnTo>
                  <a:pt x="209686" y="1529634"/>
                </a:lnTo>
                <a:lnTo>
                  <a:pt x="166437" y="1517760"/>
                </a:lnTo>
                <a:lnTo>
                  <a:pt x="126612" y="1498852"/>
                </a:lnTo>
                <a:lnTo>
                  <a:pt x="90933" y="1473632"/>
                </a:lnTo>
                <a:lnTo>
                  <a:pt x="60122" y="1442822"/>
                </a:lnTo>
                <a:lnTo>
                  <a:pt x="34901" y="1407144"/>
                </a:lnTo>
                <a:lnTo>
                  <a:pt x="15993" y="1367322"/>
                </a:lnTo>
                <a:lnTo>
                  <a:pt x="4118" y="1324075"/>
                </a:lnTo>
                <a:lnTo>
                  <a:pt x="0" y="1278128"/>
                </a:lnTo>
                <a:lnTo>
                  <a:pt x="0" y="255650"/>
                </a:lnTo>
                <a:close/>
              </a:path>
            </a:pathLst>
          </a:custGeom>
          <a:ln w="63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25220" y="2914014"/>
            <a:ext cx="3118485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7810">
              <a:lnSpc>
                <a:spcPct val="100000"/>
              </a:lnSpc>
              <a:spcBef>
                <a:spcPts val="10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3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БАЗОВЫЙ</a:t>
            </a:r>
            <a:r>
              <a:rPr sz="2400" b="1" u="heavy" spc="-14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3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УРОВЕНЬ</a:t>
            </a:r>
            <a:endParaRPr sz="2400">
              <a:latin typeface="Arial"/>
              <a:cs typeface="Arial"/>
            </a:endParaRPr>
          </a:p>
          <a:p>
            <a:pPr marL="12065" marR="5080" indent="-1270" algn="ctr">
              <a:lnSpc>
                <a:spcPct val="100000"/>
              </a:lnSpc>
            </a:pPr>
            <a:r>
              <a:rPr sz="2400" b="1" spc="-175" dirty="0">
                <a:latin typeface="Arial"/>
                <a:cs typeface="Arial"/>
              </a:rPr>
              <a:t>(только </a:t>
            </a:r>
            <a:r>
              <a:rPr sz="2400" b="1" spc="-204" dirty="0">
                <a:latin typeface="Arial"/>
                <a:cs typeface="Arial"/>
              </a:rPr>
              <a:t>для </a:t>
            </a:r>
            <a:r>
              <a:rPr sz="2400" b="1" spc="-185" dirty="0">
                <a:latin typeface="Arial"/>
                <a:cs typeface="Arial"/>
              </a:rPr>
              <a:t>получения  </a:t>
            </a:r>
            <a:r>
              <a:rPr sz="2400" b="1" spc="-195" dirty="0">
                <a:latin typeface="Arial"/>
                <a:cs typeface="Arial"/>
              </a:rPr>
              <a:t>аттестата) </a:t>
            </a:r>
            <a:r>
              <a:rPr sz="2400" b="1" spc="-140" dirty="0">
                <a:latin typeface="Arial"/>
                <a:cs typeface="Arial"/>
              </a:rPr>
              <a:t>– </a:t>
            </a:r>
            <a:r>
              <a:rPr sz="2400" b="1" spc="-204" dirty="0">
                <a:latin typeface="Trebuchet MS"/>
                <a:cs typeface="Trebuchet MS"/>
              </a:rPr>
              <a:t>5-</a:t>
            </a:r>
            <a:r>
              <a:rPr sz="2400" b="1" spc="-204" dirty="0">
                <a:latin typeface="Arial"/>
                <a:cs typeface="Arial"/>
              </a:rPr>
              <a:t>балльная  система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004053" y="2968370"/>
            <a:ext cx="3797046" cy="147558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004053" y="2968370"/>
            <a:ext cx="3797300" cy="1475740"/>
          </a:xfrm>
          <a:custGeom>
            <a:avLst/>
            <a:gdLst/>
            <a:ahLst/>
            <a:cxnLst/>
            <a:rect l="l" t="t" r="r" b="b"/>
            <a:pathLst>
              <a:path w="3797300" h="1475739">
                <a:moveTo>
                  <a:pt x="0" y="189356"/>
                </a:moveTo>
                <a:lnTo>
                  <a:pt x="6758" y="138994"/>
                </a:lnTo>
                <a:lnTo>
                  <a:pt x="25832" y="93754"/>
                </a:lnTo>
                <a:lnTo>
                  <a:pt x="55419" y="55435"/>
                </a:lnTo>
                <a:lnTo>
                  <a:pt x="93716" y="25837"/>
                </a:lnTo>
                <a:lnTo>
                  <a:pt x="138920" y="6759"/>
                </a:lnTo>
                <a:lnTo>
                  <a:pt x="189230" y="0"/>
                </a:lnTo>
                <a:lnTo>
                  <a:pt x="3607816" y="0"/>
                </a:lnTo>
                <a:lnTo>
                  <a:pt x="3658125" y="6759"/>
                </a:lnTo>
                <a:lnTo>
                  <a:pt x="3703329" y="25837"/>
                </a:lnTo>
                <a:lnTo>
                  <a:pt x="3741626" y="55435"/>
                </a:lnTo>
                <a:lnTo>
                  <a:pt x="3771213" y="93754"/>
                </a:lnTo>
                <a:lnTo>
                  <a:pt x="3790287" y="138994"/>
                </a:lnTo>
                <a:lnTo>
                  <a:pt x="3797046" y="189356"/>
                </a:lnTo>
                <a:lnTo>
                  <a:pt x="3797046" y="1286294"/>
                </a:lnTo>
                <a:lnTo>
                  <a:pt x="3790287" y="1336616"/>
                </a:lnTo>
                <a:lnTo>
                  <a:pt x="3771213" y="1381835"/>
                </a:lnTo>
                <a:lnTo>
                  <a:pt x="3741626" y="1420145"/>
                </a:lnTo>
                <a:lnTo>
                  <a:pt x="3703329" y="1449744"/>
                </a:lnTo>
                <a:lnTo>
                  <a:pt x="3658125" y="1468826"/>
                </a:lnTo>
                <a:lnTo>
                  <a:pt x="3607816" y="1475587"/>
                </a:lnTo>
                <a:lnTo>
                  <a:pt x="189230" y="1475587"/>
                </a:lnTo>
                <a:lnTo>
                  <a:pt x="138920" y="1468826"/>
                </a:lnTo>
                <a:lnTo>
                  <a:pt x="93716" y="1449744"/>
                </a:lnTo>
                <a:lnTo>
                  <a:pt x="55419" y="1420145"/>
                </a:lnTo>
                <a:lnTo>
                  <a:pt x="25832" y="1381835"/>
                </a:lnTo>
                <a:lnTo>
                  <a:pt x="6758" y="1336616"/>
                </a:lnTo>
                <a:lnTo>
                  <a:pt x="0" y="1286294"/>
                </a:lnTo>
                <a:lnTo>
                  <a:pt x="0" y="189356"/>
                </a:lnTo>
                <a:close/>
              </a:path>
            </a:pathLst>
          </a:custGeom>
          <a:ln w="63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177790" y="2942970"/>
            <a:ext cx="3451860" cy="14890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7155">
              <a:lnSpc>
                <a:spcPct val="100000"/>
              </a:lnSpc>
              <a:spcBef>
                <a:spcPts val="100"/>
              </a:spcBef>
            </a:pPr>
            <a:r>
              <a:rPr sz="2400" u="heavy" spc="-59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6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ПРОФИЛЬНЫЙ</a:t>
            </a:r>
            <a:r>
              <a:rPr sz="2400" b="1" u="heavy" spc="-18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3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УРОВЕНЬ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b="1" spc="-165" dirty="0">
                <a:latin typeface="Arial"/>
                <a:cs typeface="Arial"/>
              </a:rPr>
              <a:t>(для </a:t>
            </a:r>
            <a:r>
              <a:rPr sz="2400" b="1" spc="-200" dirty="0">
                <a:latin typeface="Arial"/>
                <a:cs typeface="Arial"/>
              </a:rPr>
              <a:t>поступления </a:t>
            </a:r>
            <a:r>
              <a:rPr sz="2400" b="1" spc="-290" dirty="0">
                <a:latin typeface="Arial"/>
                <a:cs typeface="Arial"/>
              </a:rPr>
              <a:t>в </a:t>
            </a:r>
            <a:r>
              <a:rPr sz="2400" b="1" spc="-250" dirty="0">
                <a:latin typeface="Arial"/>
                <a:cs typeface="Arial"/>
              </a:rPr>
              <a:t>ВУЗ)</a:t>
            </a:r>
            <a:r>
              <a:rPr sz="2400" b="1" spc="-265" dirty="0">
                <a:latin typeface="Arial"/>
                <a:cs typeface="Arial"/>
              </a:rPr>
              <a:t> </a:t>
            </a:r>
            <a:r>
              <a:rPr sz="2400" b="1" spc="-140" dirty="0">
                <a:latin typeface="Arial"/>
                <a:cs typeface="Arial"/>
              </a:rPr>
              <a:t>–</a:t>
            </a:r>
            <a:endParaRPr sz="2400">
              <a:latin typeface="Arial"/>
              <a:cs typeface="Arial"/>
            </a:endParaRPr>
          </a:p>
          <a:p>
            <a:pPr marL="334010" marR="328930" algn="ctr">
              <a:lnSpc>
                <a:spcPct val="100000"/>
              </a:lnSpc>
            </a:pPr>
            <a:r>
              <a:rPr sz="2400" b="1" spc="-200" dirty="0">
                <a:latin typeface="Trebuchet MS"/>
                <a:cs typeface="Trebuchet MS"/>
              </a:rPr>
              <a:t>100-</a:t>
            </a:r>
            <a:r>
              <a:rPr sz="2400" b="1" spc="-200" dirty="0">
                <a:latin typeface="Arial"/>
                <a:cs typeface="Arial"/>
              </a:rPr>
              <a:t>бальная </a:t>
            </a:r>
            <a:r>
              <a:rPr sz="2400" b="1" spc="-204" dirty="0">
                <a:latin typeface="Arial"/>
                <a:cs typeface="Arial"/>
              </a:rPr>
              <a:t>система  </a:t>
            </a:r>
            <a:r>
              <a:rPr sz="2400" b="1" spc="-160" dirty="0">
                <a:latin typeface="Arial"/>
                <a:cs typeface="Arial"/>
              </a:rPr>
              <a:t>мин.балл </a:t>
            </a:r>
            <a:r>
              <a:rPr sz="2400" b="1" spc="-140" dirty="0">
                <a:latin typeface="Arial"/>
                <a:cs typeface="Arial"/>
              </a:rPr>
              <a:t>–</a:t>
            </a:r>
            <a:r>
              <a:rPr sz="2400" b="1" spc="-125" dirty="0">
                <a:latin typeface="Arial"/>
                <a:cs typeface="Arial"/>
              </a:rPr>
              <a:t> </a:t>
            </a:r>
            <a:r>
              <a:rPr sz="2400" b="1" spc="-195" dirty="0">
                <a:latin typeface="Trebuchet MS"/>
                <a:cs typeface="Trebuchet MS"/>
              </a:rPr>
              <a:t>27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70938" y="1396619"/>
            <a:ext cx="2254250" cy="1548765"/>
          </a:xfrm>
          <a:custGeom>
            <a:avLst/>
            <a:gdLst/>
            <a:ahLst/>
            <a:cxnLst/>
            <a:rect l="l" t="t" r="r" b="b"/>
            <a:pathLst>
              <a:path w="2254250" h="1548764">
                <a:moveTo>
                  <a:pt x="88776" y="1388864"/>
                </a:moveTo>
                <a:lnTo>
                  <a:pt x="81534" y="1389983"/>
                </a:lnTo>
                <a:lnTo>
                  <a:pt x="75243" y="1393721"/>
                </a:lnTo>
                <a:lnTo>
                  <a:pt x="70738" y="1399793"/>
                </a:lnTo>
                <a:lnTo>
                  <a:pt x="0" y="1548764"/>
                </a:lnTo>
                <a:lnTo>
                  <a:pt x="78657" y="1543176"/>
                </a:lnTo>
                <a:lnTo>
                  <a:pt x="41910" y="1543176"/>
                </a:lnTo>
                <a:lnTo>
                  <a:pt x="20447" y="1511680"/>
                </a:lnTo>
                <a:lnTo>
                  <a:pt x="78647" y="1471912"/>
                </a:lnTo>
                <a:lnTo>
                  <a:pt x="105156" y="1416049"/>
                </a:lnTo>
                <a:lnTo>
                  <a:pt x="106943" y="1408705"/>
                </a:lnTo>
                <a:lnTo>
                  <a:pt x="105838" y="1401492"/>
                </a:lnTo>
                <a:lnTo>
                  <a:pt x="102137" y="1395208"/>
                </a:lnTo>
                <a:lnTo>
                  <a:pt x="96138" y="1390649"/>
                </a:lnTo>
                <a:lnTo>
                  <a:pt x="88776" y="1388864"/>
                </a:lnTo>
                <a:close/>
              </a:path>
              <a:path w="2254250" h="1548764">
                <a:moveTo>
                  <a:pt x="78647" y="1471912"/>
                </a:moveTo>
                <a:lnTo>
                  <a:pt x="20447" y="1511680"/>
                </a:lnTo>
                <a:lnTo>
                  <a:pt x="41910" y="1543176"/>
                </a:lnTo>
                <a:lnTo>
                  <a:pt x="52875" y="1535683"/>
                </a:lnTo>
                <a:lnTo>
                  <a:pt x="48387" y="1535683"/>
                </a:lnTo>
                <a:lnTo>
                  <a:pt x="29844" y="1508505"/>
                </a:lnTo>
                <a:lnTo>
                  <a:pt x="62398" y="1506156"/>
                </a:lnTo>
                <a:lnTo>
                  <a:pt x="78647" y="1471912"/>
                </a:lnTo>
                <a:close/>
              </a:path>
              <a:path w="2254250" h="1548764">
                <a:moveTo>
                  <a:pt x="161798" y="1498980"/>
                </a:moveTo>
                <a:lnTo>
                  <a:pt x="100069" y="1503436"/>
                </a:lnTo>
                <a:lnTo>
                  <a:pt x="41910" y="1543176"/>
                </a:lnTo>
                <a:lnTo>
                  <a:pt x="78657" y="1543176"/>
                </a:lnTo>
                <a:lnTo>
                  <a:pt x="164464" y="1537080"/>
                </a:lnTo>
                <a:lnTo>
                  <a:pt x="182118" y="1516633"/>
                </a:lnTo>
                <a:lnTo>
                  <a:pt x="180103" y="1509375"/>
                </a:lnTo>
                <a:lnTo>
                  <a:pt x="175625" y="1503616"/>
                </a:lnTo>
                <a:lnTo>
                  <a:pt x="169312" y="1499953"/>
                </a:lnTo>
                <a:lnTo>
                  <a:pt x="161798" y="1498980"/>
                </a:lnTo>
                <a:close/>
              </a:path>
              <a:path w="2254250" h="1548764">
                <a:moveTo>
                  <a:pt x="62398" y="1506156"/>
                </a:moveTo>
                <a:lnTo>
                  <a:pt x="29844" y="1508505"/>
                </a:lnTo>
                <a:lnTo>
                  <a:pt x="48387" y="1535683"/>
                </a:lnTo>
                <a:lnTo>
                  <a:pt x="62398" y="1506156"/>
                </a:lnTo>
                <a:close/>
              </a:path>
              <a:path w="2254250" h="1548764">
                <a:moveTo>
                  <a:pt x="100069" y="1503436"/>
                </a:moveTo>
                <a:lnTo>
                  <a:pt x="62398" y="1506156"/>
                </a:lnTo>
                <a:lnTo>
                  <a:pt x="48387" y="1535683"/>
                </a:lnTo>
                <a:lnTo>
                  <a:pt x="52875" y="1535683"/>
                </a:lnTo>
                <a:lnTo>
                  <a:pt x="100069" y="1503436"/>
                </a:lnTo>
                <a:close/>
              </a:path>
              <a:path w="2254250" h="1548764">
                <a:moveTo>
                  <a:pt x="2232787" y="0"/>
                </a:moveTo>
                <a:lnTo>
                  <a:pt x="78647" y="1471912"/>
                </a:lnTo>
                <a:lnTo>
                  <a:pt x="62398" y="1506156"/>
                </a:lnTo>
                <a:lnTo>
                  <a:pt x="100069" y="1503436"/>
                </a:lnTo>
                <a:lnTo>
                  <a:pt x="2254250" y="31495"/>
                </a:lnTo>
                <a:lnTo>
                  <a:pt x="223278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04867" y="1414780"/>
            <a:ext cx="2614295" cy="1549400"/>
          </a:xfrm>
          <a:custGeom>
            <a:avLst/>
            <a:gdLst/>
            <a:ahLst/>
            <a:cxnLst/>
            <a:rect l="l" t="t" r="r" b="b"/>
            <a:pathLst>
              <a:path w="2614295" h="1549400">
                <a:moveTo>
                  <a:pt x="2449195" y="1510665"/>
                </a:moveTo>
                <a:lnTo>
                  <a:pt x="2441771" y="1512159"/>
                </a:lnTo>
                <a:lnTo>
                  <a:pt x="2435717" y="1516237"/>
                </a:lnTo>
                <a:lnTo>
                  <a:pt x="2431639" y="1522291"/>
                </a:lnTo>
                <a:lnTo>
                  <a:pt x="2430145" y="1529715"/>
                </a:lnTo>
                <a:lnTo>
                  <a:pt x="2431565" y="1537138"/>
                </a:lnTo>
                <a:lnTo>
                  <a:pt x="2435605" y="1543192"/>
                </a:lnTo>
                <a:lnTo>
                  <a:pt x="2441646" y="1547270"/>
                </a:lnTo>
                <a:lnTo>
                  <a:pt x="2449067" y="1548765"/>
                </a:lnTo>
                <a:lnTo>
                  <a:pt x="2614041" y="1549400"/>
                </a:lnTo>
                <a:lnTo>
                  <a:pt x="2612546" y="1546733"/>
                </a:lnTo>
                <a:lnTo>
                  <a:pt x="2571877" y="1546733"/>
                </a:lnTo>
                <a:lnTo>
                  <a:pt x="2511003" y="1510902"/>
                </a:lnTo>
                <a:lnTo>
                  <a:pt x="2449195" y="1510665"/>
                </a:lnTo>
                <a:close/>
              </a:path>
              <a:path w="2614295" h="1549400">
                <a:moveTo>
                  <a:pt x="2511003" y="1510902"/>
                </a:moveTo>
                <a:lnTo>
                  <a:pt x="2571877" y="1546733"/>
                </a:lnTo>
                <a:lnTo>
                  <a:pt x="2576050" y="1539621"/>
                </a:lnTo>
                <a:lnTo>
                  <a:pt x="2564891" y="1539621"/>
                </a:lnTo>
                <a:lnTo>
                  <a:pt x="2548860" y="1511047"/>
                </a:lnTo>
                <a:lnTo>
                  <a:pt x="2511003" y="1510902"/>
                </a:lnTo>
                <a:close/>
              </a:path>
              <a:path w="2614295" h="1549400">
                <a:moveTo>
                  <a:pt x="2514679" y="1395918"/>
                </a:moveTo>
                <a:lnTo>
                  <a:pt x="2507488" y="1398270"/>
                </a:lnTo>
                <a:lnTo>
                  <a:pt x="2501765" y="1403157"/>
                </a:lnTo>
                <a:lnTo>
                  <a:pt x="2498470" y="1409652"/>
                </a:lnTo>
                <a:lnTo>
                  <a:pt x="2497843" y="1416933"/>
                </a:lnTo>
                <a:lnTo>
                  <a:pt x="2500122" y="1424178"/>
                </a:lnTo>
                <a:lnTo>
                  <a:pt x="2530332" y="1478023"/>
                </a:lnTo>
                <a:lnTo>
                  <a:pt x="2591181" y="1513840"/>
                </a:lnTo>
                <a:lnTo>
                  <a:pt x="2571877" y="1546733"/>
                </a:lnTo>
                <a:lnTo>
                  <a:pt x="2612546" y="1546733"/>
                </a:lnTo>
                <a:lnTo>
                  <a:pt x="2533396" y="1405509"/>
                </a:lnTo>
                <a:lnTo>
                  <a:pt x="2528490" y="1399788"/>
                </a:lnTo>
                <a:lnTo>
                  <a:pt x="2521966" y="1396507"/>
                </a:lnTo>
                <a:lnTo>
                  <a:pt x="2514679" y="1395918"/>
                </a:lnTo>
                <a:close/>
              </a:path>
              <a:path w="2614295" h="1549400">
                <a:moveTo>
                  <a:pt x="2548860" y="1511047"/>
                </a:moveTo>
                <a:lnTo>
                  <a:pt x="2564891" y="1539621"/>
                </a:lnTo>
                <a:lnTo>
                  <a:pt x="2581529" y="1511173"/>
                </a:lnTo>
                <a:lnTo>
                  <a:pt x="2548860" y="1511047"/>
                </a:lnTo>
                <a:close/>
              </a:path>
              <a:path w="2614295" h="1549400">
                <a:moveTo>
                  <a:pt x="2530332" y="1478023"/>
                </a:moveTo>
                <a:lnTo>
                  <a:pt x="2548860" y="1511047"/>
                </a:lnTo>
                <a:lnTo>
                  <a:pt x="2581529" y="1511173"/>
                </a:lnTo>
                <a:lnTo>
                  <a:pt x="2564891" y="1539621"/>
                </a:lnTo>
                <a:lnTo>
                  <a:pt x="2576050" y="1539621"/>
                </a:lnTo>
                <a:lnTo>
                  <a:pt x="2591181" y="1513840"/>
                </a:lnTo>
                <a:lnTo>
                  <a:pt x="2530332" y="1478023"/>
                </a:lnTo>
                <a:close/>
              </a:path>
              <a:path w="2614295" h="1549400">
                <a:moveTo>
                  <a:pt x="19304" y="0"/>
                </a:moveTo>
                <a:lnTo>
                  <a:pt x="0" y="32893"/>
                </a:lnTo>
                <a:lnTo>
                  <a:pt x="2511003" y="1510902"/>
                </a:lnTo>
                <a:lnTo>
                  <a:pt x="2548860" y="1511047"/>
                </a:lnTo>
                <a:lnTo>
                  <a:pt x="2530332" y="1478023"/>
                </a:lnTo>
                <a:lnTo>
                  <a:pt x="19304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75889" y="0"/>
            <a:ext cx="6042660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540" dirty="0"/>
              <a:t>ОСОБЕННОСТИ </a:t>
            </a:r>
            <a:r>
              <a:rPr lang="ru-RU" sz="3200" spc="-540" dirty="0"/>
              <a:t>   </a:t>
            </a:r>
            <a:r>
              <a:rPr sz="3200" spc="-335" dirty="0"/>
              <a:t>В</a:t>
            </a:r>
            <a:r>
              <a:rPr sz="3200" spc="-434" dirty="0"/>
              <a:t> </a:t>
            </a:r>
            <a:r>
              <a:rPr lang="ru-RU" sz="3200" spc="-434" dirty="0"/>
              <a:t> </a:t>
            </a:r>
            <a:r>
              <a:rPr sz="3200" spc="-565" dirty="0"/>
              <a:t>ЭКЗАМЕНАХ</a:t>
            </a:r>
            <a:endParaRPr sz="3200" dirty="0"/>
          </a:p>
        </p:txBody>
      </p:sp>
      <p:sp>
        <p:nvSpPr>
          <p:cNvPr id="3" name="object 3"/>
          <p:cNvSpPr txBox="1"/>
          <p:nvPr/>
        </p:nvSpPr>
        <p:spPr>
          <a:xfrm>
            <a:off x="4093590" y="283209"/>
            <a:ext cx="3303495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1" spc="-525" dirty="0">
                <a:solidFill>
                  <a:srgbClr val="FF0000"/>
                </a:solidFill>
                <a:latin typeface="Georgia"/>
                <a:cs typeface="Georgia"/>
              </a:rPr>
              <a:t>ФОРМАТА</a:t>
            </a:r>
            <a:r>
              <a:rPr sz="3200" b="1" spc="-39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lang="ru-RU" sz="3200" b="1" spc="-39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3200" b="1" spc="-450" dirty="0">
                <a:solidFill>
                  <a:srgbClr val="FF0000"/>
                </a:solidFill>
                <a:latin typeface="Georgia"/>
                <a:cs typeface="Georgia"/>
              </a:rPr>
              <a:t>ЕГЭ</a:t>
            </a:r>
            <a:r>
              <a:rPr sz="3200" b="1" spc="-450" dirty="0">
                <a:solidFill>
                  <a:srgbClr val="FF0000"/>
                </a:solidFill>
                <a:latin typeface="Arial"/>
                <a:cs typeface="Arial"/>
              </a:rPr>
              <a:t>:</a:t>
            </a:r>
            <a:endParaRPr sz="32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396478" y="4786376"/>
            <a:ext cx="2571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0" dirty="0">
                <a:solidFill>
                  <a:srgbClr val="7E7E7E"/>
                </a:solidFill>
                <a:latin typeface="Trebuchet MS"/>
                <a:cs typeface="Trebuchet MS"/>
              </a:rPr>
              <a:t>12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97508" y="678180"/>
            <a:ext cx="6042660" cy="9174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690359" y="678180"/>
            <a:ext cx="876300" cy="9174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96795" y="936371"/>
            <a:ext cx="5257292" cy="48666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4850" y="2910204"/>
            <a:ext cx="3661778" cy="117370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54850" y="2910204"/>
            <a:ext cx="3662045" cy="1174115"/>
          </a:xfrm>
          <a:custGeom>
            <a:avLst/>
            <a:gdLst/>
            <a:ahLst/>
            <a:cxnLst/>
            <a:rect l="l" t="t" r="r" b="b"/>
            <a:pathLst>
              <a:path w="3662045" h="1174114">
                <a:moveTo>
                  <a:pt x="0" y="195580"/>
                </a:moveTo>
                <a:lnTo>
                  <a:pt x="5166" y="150756"/>
                </a:lnTo>
                <a:lnTo>
                  <a:pt x="19884" y="109597"/>
                </a:lnTo>
                <a:lnTo>
                  <a:pt x="42978" y="73282"/>
                </a:lnTo>
                <a:lnTo>
                  <a:pt x="73273" y="42987"/>
                </a:lnTo>
                <a:lnTo>
                  <a:pt x="109594" y="19890"/>
                </a:lnTo>
                <a:lnTo>
                  <a:pt x="150768" y="5168"/>
                </a:lnTo>
                <a:lnTo>
                  <a:pt x="195618" y="0"/>
                </a:lnTo>
                <a:lnTo>
                  <a:pt x="3466198" y="0"/>
                </a:lnTo>
                <a:lnTo>
                  <a:pt x="3511022" y="5168"/>
                </a:lnTo>
                <a:lnTo>
                  <a:pt x="3552180" y="19890"/>
                </a:lnTo>
                <a:lnTo>
                  <a:pt x="3588495" y="42987"/>
                </a:lnTo>
                <a:lnTo>
                  <a:pt x="3618790" y="73282"/>
                </a:lnTo>
                <a:lnTo>
                  <a:pt x="3641887" y="109597"/>
                </a:lnTo>
                <a:lnTo>
                  <a:pt x="3656609" y="150756"/>
                </a:lnTo>
                <a:lnTo>
                  <a:pt x="3661778" y="195580"/>
                </a:lnTo>
                <a:lnTo>
                  <a:pt x="3661778" y="978090"/>
                </a:lnTo>
                <a:lnTo>
                  <a:pt x="3656609" y="1022944"/>
                </a:lnTo>
                <a:lnTo>
                  <a:pt x="3641887" y="1064119"/>
                </a:lnTo>
                <a:lnTo>
                  <a:pt x="3618790" y="1100440"/>
                </a:lnTo>
                <a:lnTo>
                  <a:pt x="3588495" y="1130734"/>
                </a:lnTo>
                <a:lnTo>
                  <a:pt x="3552180" y="1153826"/>
                </a:lnTo>
                <a:lnTo>
                  <a:pt x="3511022" y="1168542"/>
                </a:lnTo>
                <a:lnTo>
                  <a:pt x="3466198" y="1173708"/>
                </a:lnTo>
                <a:lnTo>
                  <a:pt x="195618" y="1173708"/>
                </a:lnTo>
                <a:lnTo>
                  <a:pt x="150768" y="1168542"/>
                </a:lnTo>
                <a:lnTo>
                  <a:pt x="109594" y="1153826"/>
                </a:lnTo>
                <a:lnTo>
                  <a:pt x="73273" y="1130734"/>
                </a:lnTo>
                <a:lnTo>
                  <a:pt x="42978" y="1100440"/>
                </a:lnTo>
                <a:lnTo>
                  <a:pt x="19884" y="1064119"/>
                </a:lnTo>
                <a:lnTo>
                  <a:pt x="5166" y="1022944"/>
                </a:lnTo>
                <a:lnTo>
                  <a:pt x="0" y="978090"/>
                </a:lnTo>
                <a:lnTo>
                  <a:pt x="0" y="195580"/>
                </a:lnTo>
                <a:close/>
              </a:path>
            </a:pathLst>
          </a:custGeom>
          <a:ln w="63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84682" y="3099561"/>
            <a:ext cx="300291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265" dirty="0">
                <a:latin typeface="Arial"/>
                <a:cs typeface="Arial"/>
              </a:rPr>
              <a:t>ПИСЬМЕННАЯ</a:t>
            </a:r>
            <a:r>
              <a:rPr sz="2400" b="1" spc="-180" dirty="0">
                <a:latin typeface="Arial"/>
                <a:cs typeface="Arial"/>
              </a:rPr>
              <a:t> </a:t>
            </a:r>
            <a:r>
              <a:rPr sz="2400" b="1" spc="-355" dirty="0">
                <a:latin typeface="Arial"/>
                <a:cs typeface="Arial"/>
              </a:rPr>
              <a:t>ЧАСТЬ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b="1" spc="-120" dirty="0">
                <a:latin typeface="Arial"/>
                <a:cs typeface="Arial"/>
              </a:rPr>
              <a:t>(максимум 80</a:t>
            </a:r>
            <a:r>
              <a:rPr sz="2400" b="1" spc="-220" dirty="0">
                <a:latin typeface="Arial"/>
                <a:cs typeface="Arial"/>
              </a:rPr>
              <a:t> </a:t>
            </a:r>
            <a:r>
              <a:rPr sz="2400" b="1" spc="-204" dirty="0">
                <a:latin typeface="Arial"/>
                <a:cs typeface="Arial"/>
              </a:rPr>
              <a:t>баллов)</a:t>
            </a:r>
            <a:endParaRPr sz="24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236590" y="2968370"/>
            <a:ext cx="3564509" cy="11155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236590" y="2968370"/>
            <a:ext cx="3564890" cy="1115695"/>
          </a:xfrm>
          <a:custGeom>
            <a:avLst/>
            <a:gdLst/>
            <a:ahLst/>
            <a:cxnLst/>
            <a:rect l="l" t="t" r="r" b="b"/>
            <a:pathLst>
              <a:path w="3564890" h="1115695">
                <a:moveTo>
                  <a:pt x="0" y="143129"/>
                </a:moveTo>
                <a:lnTo>
                  <a:pt x="7301" y="97909"/>
                </a:lnTo>
                <a:lnTo>
                  <a:pt x="27631" y="58622"/>
                </a:lnTo>
                <a:lnTo>
                  <a:pt x="58622" y="27631"/>
                </a:lnTo>
                <a:lnTo>
                  <a:pt x="97909" y="7301"/>
                </a:lnTo>
                <a:lnTo>
                  <a:pt x="143129" y="0"/>
                </a:lnTo>
                <a:lnTo>
                  <a:pt x="3421380" y="0"/>
                </a:lnTo>
                <a:lnTo>
                  <a:pt x="3466647" y="7301"/>
                </a:lnTo>
                <a:lnTo>
                  <a:pt x="3505941" y="27631"/>
                </a:lnTo>
                <a:lnTo>
                  <a:pt x="3536914" y="58622"/>
                </a:lnTo>
                <a:lnTo>
                  <a:pt x="3557219" y="97909"/>
                </a:lnTo>
                <a:lnTo>
                  <a:pt x="3564509" y="143129"/>
                </a:lnTo>
                <a:lnTo>
                  <a:pt x="3564509" y="972451"/>
                </a:lnTo>
                <a:lnTo>
                  <a:pt x="3557219" y="1017681"/>
                </a:lnTo>
                <a:lnTo>
                  <a:pt x="3536914" y="1056961"/>
                </a:lnTo>
                <a:lnTo>
                  <a:pt x="3505941" y="1087935"/>
                </a:lnTo>
                <a:lnTo>
                  <a:pt x="3466647" y="1108248"/>
                </a:lnTo>
                <a:lnTo>
                  <a:pt x="3421380" y="1115542"/>
                </a:lnTo>
                <a:lnTo>
                  <a:pt x="143129" y="1115542"/>
                </a:lnTo>
                <a:lnTo>
                  <a:pt x="97909" y="1108248"/>
                </a:lnTo>
                <a:lnTo>
                  <a:pt x="58622" y="1087935"/>
                </a:lnTo>
                <a:lnTo>
                  <a:pt x="27631" y="1056961"/>
                </a:lnTo>
                <a:lnTo>
                  <a:pt x="7301" y="1017681"/>
                </a:lnTo>
                <a:lnTo>
                  <a:pt x="0" y="972451"/>
                </a:lnTo>
                <a:lnTo>
                  <a:pt x="0" y="143129"/>
                </a:lnTo>
                <a:close/>
              </a:path>
            </a:pathLst>
          </a:custGeom>
          <a:ln w="6349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5518150" y="3128898"/>
            <a:ext cx="300291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300" dirty="0">
                <a:latin typeface="Arial"/>
                <a:cs typeface="Arial"/>
              </a:rPr>
              <a:t>УСТНАЯ</a:t>
            </a:r>
            <a:r>
              <a:rPr sz="2400" b="1" spc="-160" dirty="0">
                <a:latin typeface="Arial"/>
                <a:cs typeface="Arial"/>
              </a:rPr>
              <a:t> </a:t>
            </a:r>
            <a:r>
              <a:rPr sz="2400" b="1" spc="-355" dirty="0">
                <a:latin typeface="Arial"/>
                <a:cs typeface="Arial"/>
              </a:rPr>
              <a:t>ЧАСТЬ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b="1" spc="-120" dirty="0">
                <a:latin typeface="Arial"/>
                <a:cs typeface="Arial"/>
              </a:rPr>
              <a:t>(максимум </a:t>
            </a:r>
            <a:r>
              <a:rPr sz="2400" b="1" spc="-195" dirty="0">
                <a:latin typeface="Trebuchet MS"/>
                <a:cs typeface="Trebuchet MS"/>
              </a:rPr>
              <a:t>20</a:t>
            </a:r>
            <a:r>
              <a:rPr sz="2400" b="1" spc="-285" dirty="0">
                <a:latin typeface="Trebuchet MS"/>
                <a:cs typeface="Trebuchet MS"/>
              </a:rPr>
              <a:t> </a:t>
            </a:r>
            <a:r>
              <a:rPr sz="2400" b="1" spc="-215" dirty="0">
                <a:latin typeface="Arial"/>
                <a:cs typeface="Arial"/>
              </a:rPr>
              <a:t>баллов</a:t>
            </a:r>
            <a:r>
              <a:rPr sz="2400" b="1" spc="-215" dirty="0">
                <a:latin typeface="Trebuchet MS"/>
                <a:cs typeface="Trebuchet MS"/>
              </a:rPr>
              <a:t>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170938" y="1396619"/>
            <a:ext cx="2254250" cy="1548765"/>
          </a:xfrm>
          <a:custGeom>
            <a:avLst/>
            <a:gdLst/>
            <a:ahLst/>
            <a:cxnLst/>
            <a:rect l="l" t="t" r="r" b="b"/>
            <a:pathLst>
              <a:path w="2254250" h="1548764">
                <a:moveTo>
                  <a:pt x="88776" y="1388864"/>
                </a:moveTo>
                <a:lnTo>
                  <a:pt x="81534" y="1389983"/>
                </a:lnTo>
                <a:lnTo>
                  <a:pt x="75243" y="1393721"/>
                </a:lnTo>
                <a:lnTo>
                  <a:pt x="70738" y="1399793"/>
                </a:lnTo>
                <a:lnTo>
                  <a:pt x="0" y="1548764"/>
                </a:lnTo>
                <a:lnTo>
                  <a:pt x="78657" y="1543176"/>
                </a:lnTo>
                <a:lnTo>
                  <a:pt x="41910" y="1543176"/>
                </a:lnTo>
                <a:lnTo>
                  <a:pt x="20447" y="1511680"/>
                </a:lnTo>
                <a:lnTo>
                  <a:pt x="78647" y="1471912"/>
                </a:lnTo>
                <a:lnTo>
                  <a:pt x="105156" y="1416049"/>
                </a:lnTo>
                <a:lnTo>
                  <a:pt x="106943" y="1408705"/>
                </a:lnTo>
                <a:lnTo>
                  <a:pt x="105838" y="1401492"/>
                </a:lnTo>
                <a:lnTo>
                  <a:pt x="102137" y="1395208"/>
                </a:lnTo>
                <a:lnTo>
                  <a:pt x="96138" y="1390649"/>
                </a:lnTo>
                <a:lnTo>
                  <a:pt x="88776" y="1388864"/>
                </a:lnTo>
                <a:close/>
              </a:path>
              <a:path w="2254250" h="1548764">
                <a:moveTo>
                  <a:pt x="78647" y="1471912"/>
                </a:moveTo>
                <a:lnTo>
                  <a:pt x="20447" y="1511680"/>
                </a:lnTo>
                <a:lnTo>
                  <a:pt x="41910" y="1543176"/>
                </a:lnTo>
                <a:lnTo>
                  <a:pt x="52875" y="1535683"/>
                </a:lnTo>
                <a:lnTo>
                  <a:pt x="48387" y="1535683"/>
                </a:lnTo>
                <a:lnTo>
                  <a:pt x="29844" y="1508505"/>
                </a:lnTo>
                <a:lnTo>
                  <a:pt x="62398" y="1506156"/>
                </a:lnTo>
                <a:lnTo>
                  <a:pt x="78647" y="1471912"/>
                </a:lnTo>
                <a:close/>
              </a:path>
              <a:path w="2254250" h="1548764">
                <a:moveTo>
                  <a:pt x="161798" y="1498980"/>
                </a:moveTo>
                <a:lnTo>
                  <a:pt x="100069" y="1503436"/>
                </a:lnTo>
                <a:lnTo>
                  <a:pt x="41910" y="1543176"/>
                </a:lnTo>
                <a:lnTo>
                  <a:pt x="78657" y="1543176"/>
                </a:lnTo>
                <a:lnTo>
                  <a:pt x="164464" y="1537080"/>
                </a:lnTo>
                <a:lnTo>
                  <a:pt x="182118" y="1516633"/>
                </a:lnTo>
                <a:lnTo>
                  <a:pt x="180103" y="1509375"/>
                </a:lnTo>
                <a:lnTo>
                  <a:pt x="175625" y="1503616"/>
                </a:lnTo>
                <a:lnTo>
                  <a:pt x="169312" y="1499953"/>
                </a:lnTo>
                <a:lnTo>
                  <a:pt x="161798" y="1498980"/>
                </a:lnTo>
                <a:close/>
              </a:path>
              <a:path w="2254250" h="1548764">
                <a:moveTo>
                  <a:pt x="62398" y="1506156"/>
                </a:moveTo>
                <a:lnTo>
                  <a:pt x="29844" y="1508505"/>
                </a:lnTo>
                <a:lnTo>
                  <a:pt x="48387" y="1535683"/>
                </a:lnTo>
                <a:lnTo>
                  <a:pt x="62398" y="1506156"/>
                </a:lnTo>
                <a:close/>
              </a:path>
              <a:path w="2254250" h="1548764">
                <a:moveTo>
                  <a:pt x="100069" y="1503436"/>
                </a:moveTo>
                <a:lnTo>
                  <a:pt x="62398" y="1506156"/>
                </a:lnTo>
                <a:lnTo>
                  <a:pt x="48387" y="1535683"/>
                </a:lnTo>
                <a:lnTo>
                  <a:pt x="52875" y="1535683"/>
                </a:lnTo>
                <a:lnTo>
                  <a:pt x="100069" y="1503436"/>
                </a:lnTo>
                <a:close/>
              </a:path>
              <a:path w="2254250" h="1548764">
                <a:moveTo>
                  <a:pt x="2232787" y="0"/>
                </a:moveTo>
                <a:lnTo>
                  <a:pt x="78647" y="1471912"/>
                </a:lnTo>
                <a:lnTo>
                  <a:pt x="62398" y="1506156"/>
                </a:lnTo>
                <a:lnTo>
                  <a:pt x="100069" y="1503436"/>
                </a:lnTo>
                <a:lnTo>
                  <a:pt x="2254250" y="31495"/>
                </a:lnTo>
                <a:lnTo>
                  <a:pt x="2232787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04867" y="1414780"/>
            <a:ext cx="2614295" cy="1549400"/>
          </a:xfrm>
          <a:custGeom>
            <a:avLst/>
            <a:gdLst/>
            <a:ahLst/>
            <a:cxnLst/>
            <a:rect l="l" t="t" r="r" b="b"/>
            <a:pathLst>
              <a:path w="2614295" h="1549400">
                <a:moveTo>
                  <a:pt x="2449195" y="1510665"/>
                </a:moveTo>
                <a:lnTo>
                  <a:pt x="2441771" y="1512159"/>
                </a:lnTo>
                <a:lnTo>
                  <a:pt x="2435717" y="1516237"/>
                </a:lnTo>
                <a:lnTo>
                  <a:pt x="2431639" y="1522291"/>
                </a:lnTo>
                <a:lnTo>
                  <a:pt x="2430145" y="1529715"/>
                </a:lnTo>
                <a:lnTo>
                  <a:pt x="2431565" y="1537138"/>
                </a:lnTo>
                <a:lnTo>
                  <a:pt x="2435605" y="1543192"/>
                </a:lnTo>
                <a:lnTo>
                  <a:pt x="2441646" y="1547270"/>
                </a:lnTo>
                <a:lnTo>
                  <a:pt x="2449067" y="1548765"/>
                </a:lnTo>
                <a:lnTo>
                  <a:pt x="2614041" y="1549400"/>
                </a:lnTo>
                <a:lnTo>
                  <a:pt x="2612546" y="1546733"/>
                </a:lnTo>
                <a:lnTo>
                  <a:pt x="2571877" y="1546733"/>
                </a:lnTo>
                <a:lnTo>
                  <a:pt x="2511003" y="1510902"/>
                </a:lnTo>
                <a:lnTo>
                  <a:pt x="2449195" y="1510665"/>
                </a:lnTo>
                <a:close/>
              </a:path>
              <a:path w="2614295" h="1549400">
                <a:moveTo>
                  <a:pt x="2511003" y="1510902"/>
                </a:moveTo>
                <a:lnTo>
                  <a:pt x="2571877" y="1546733"/>
                </a:lnTo>
                <a:lnTo>
                  <a:pt x="2576050" y="1539621"/>
                </a:lnTo>
                <a:lnTo>
                  <a:pt x="2564891" y="1539621"/>
                </a:lnTo>
                <a:lnTo>
                  <a:pt x="2548860" y="1511047"/>
                </a:lnTo>
                <a:lnTo>
                  <a:pt x="2511003" y="1510902"/>
                </a:lnTo>
                <a:close/>
              </a:path>
              <a:path w="2614295" h="1549400">
                <a:moveTo>
                  <a:pt x="2514679" y="1395918"/>
                </a:moveTo>
                <a:lnTo>
                  <a:pt x="2507488" y="1398270"/>
                </a:lnTo>
                <a:lnTo>
                  <a:pt x="2501765" y="1403157"/>
                </a:lnTo>
                <a:lnTo>
                  <a:pt x="2498470" y="1409652"/>
                </a:lnTo>
                <a:lnTo>
                  <a:pt x="2497843" y="1416933"/>
                </a:lnTo>
                <a:lnTo>
                  <a:pt x="2500122" y="1424178"/>
                </a:lnTo>
                <a:lnTo>
                  <a:pt x="2530332" y="1478023"/>
                </a:lnTo>
                <a:lnTo>
                  <a:pt x="2591181" y="1513840"/>
                </a:lnTo>
                <a:lnTo>
                  <a:pt x="2571877" y="1546733"/>
                </a:lnTo>
                <a:lnTo>
                  <a:pt x="2612546" y="1546733"/>
                </a:lnTo>
                <a:lnTo>
                  <a:pt x="2533396" y="1405509"/>
                </a:lnTo>
                <a:lnTo>
                  <a:pt x="2528490" y="1399788"/>
                </a:lnTo>
                <a:lnTo>
                  <a:pt x="2521966" y="1396507"/>
                </a:lnTo>
                <a:lnTo>
                  <a:pt x="2514679" y="1395918"/>
                </a:lnTo>
                <a:close/>
              </a:path>
              <a:path w="2614295" h="1549400">
                <a:moveTo>
                  <a:pt x="2548860" y="1511047"/>
                </a:moveTo>
                <a:lnTo>
                  <a:pt x="2564891" y="1539621"/>
                </a:lnTo>
                <a:lnTo>
                  <a:pt x="2581529" y="1511173"/>
                </a:lnTo>
                <a:lnTo>
                  <a:pt x="2548860" y="1511047"/>
                </a:lnTo>
                <a:close/>
              </a:path>
              <a:path w="2614295" h="1549400">
                <a:moveTo>
                  <a:pt x="2530332" y="1478023"/>
                </a:moveTo>
                <a:lnTo>
                  <a:pt x="2548860" y="1511047"/>
                </a:lnTo>
                <a:lnTo>
                  <a:pt x="2581529" y="1511173"/>
                </a:lnTo>
                <a:lnTo>
                  <a:pt x="2564891" y="1539621"/>
                </a:lnTo>
                <a:lnTo>
                  <a:pt x="2576050" y="1539621"/>
                </a:lnTo>
                <a:lnTo>
                  <a:pt x="2591181" y="1513840"/>
                </a:lnTo>
                <a:lnTo>
                  <a:pt x="2530332" y="1478023"/>
                </a:lnTo>
                <a:close/>
              </a:path>
              <a:path w="2614295" h="1549400">
                <a:moveTo>
                  <a:pt x="19304" y="0"/>
                </a:moveTo>
                <a:lnTo>
                  <a:pt x="0" y="32893"/>
                </a:lnTo>
                <a:lnTo>
                  <a:pt x="2511003" y="1510902"/>
                </a:lnTo>
                <a:lnTo>
                  <a:pt x="2548860" y="1511047"/>
                </a:lnTo>
                <a:lnTo>
                  <a:pt x="2530332" y="1478023"/>
                </a:lnTo>
                <a:lnTo>
                  <a:pt x="19304" y="0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89605" y="120853"/>
            <a:ext cx="597471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u="heavy" spc="-705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endParaRPr sz="2800" dirty="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143066"/>
              </p:ext>
            </p:extLst>
          </p:nvPr>
        </p:nvGraphicFramePr>
        <p:xfrm>
          <a:off x="922312" y="836675"/>
          <a:ext cx="7101840" cy="4224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русский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 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30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22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математика</a:t>
                      </a:r>
                      <a:r>
                        <a:rPr sz="14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(базовая)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1" spc="-3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математика</a:t>
                      </a:r>
                      <a:r>
                        <a:rPr sz="14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(профильная)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55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0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физика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10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55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химия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0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информатика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ИКТ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55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биология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5"/>
                        </a:lnSpc>
                        <a:spcBef>
                          <a:spcPts val="50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476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05"/>
                        </a:lnSpc>
                        <a:spcBef>
                          <a:spcPts val="51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история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605"/>
                        </a:lnSpc>
                        <a:spcBef>
                          <a:spcPts val="51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30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05"/>
                        </a:lnSpc>
                        <a:spcBef>
                          <a:spcPts val="51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география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5"/>
                        </a:lnSpc>
                        <a:spcBef>
                          <a:spcPts val="51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sz="1400" b="1" spc="-2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9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английский</a:t>
                      </a:r>
                      <a:r>
                        <a:rPr sz="14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357505" marR="151130" indent="-187960">
                        <a:lnSpc>
                          <a:spcPct val="100000"/>
                        </a:lnSpc>
                        <a:spcBef>
                          <a:spcPts val="1040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 часа – письменная</a:t>
                      </a:r>
                      <a:r>
                        <a:rPr sz="1400" b="1" spc="-7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часть  15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– </a:t>
                      </a: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устная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часть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немецкий</a:t>
                      </a:r>
                      <a:r>
                        <a:rPr sz="1400" b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-70" dirty="0">
                          <a:latin typeface="Times New Roman"/>
                          <a:cs typeface="Times New Roman"/>
                        </a:rPr>
                        <a:t>11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французский 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испанский</a:t>
                      </a:r>
                      <a:r>
                        <a:rPr sz="14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12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00"/>
                        </a:lnSpc>
                        <a:spcBef>
                          <a:spcPts val="51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обществознание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0"/>
                        </a:lnSpc>
                        <a:spcBef>
                          <a:spcPts val="51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30</a:t>
                      </a:r>
                      <a:r>
                        <a:rPr sz="1400" b="1" spc="-5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00"/>
                        </a:lnSpc>
                        <a:spcBef>
                          <a:spcPts val="51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литература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0795" algn="ctr">
                        <a:lnSpc>
                          <a:spcPts val="1600"/>
                        </a:lnSpc>
                        <a:spcBef>
                          <a:spcPts val="51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3ч 55</a:t>
                      </a:r>
                      <a:r>
                        <a:rPr sz="1400" b="1" spc="-5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мин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654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0"/>
            <a:ext cx="1905000" cy="742950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7A45B9-9FE3-47D1-91EA-11EFCAE37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80" y="285750"/>
            <a:ext cx="782612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956305" y="120853"/>
            <a:ext cx="5444490" cy="75692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934845" marR="5080" indent="-1922780">
              <a:lnSpc>
                <a:spcPct val="71400"/>
              </a:lnSpc>
              <a:spcBef>
                <a:spcPts val="1060"/>
              </a:spcBef>
            </a:pPr>
            <a:r>
              <a:rPr sz="2800" u="heavy" spc="-70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9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МИНИМАЛЬНОЕ</a:t>
            </a:r>
            <a:r>
              <a:rPr sz="2800" b="1" u="heavy" spc="-28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800" b="1" u="heavy" spc="-28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12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КОЛИЧЕСТВО </a:t>
            </a:r>
            <a:r>
              <a:rPr sz="2800" b="1" spc="-120" dirty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sz="2800" b="1" spc="-95" dirty="0">
                <a:solidFill>
                  <a:srgbClr val="FF0000"/>
                </a:solidFill>
                <a:latin typeface="Times New Roman"/>
                <a:cs typeface="Times New Roman"/>
              </a:rPr>
              <a:t>БАЛЛОВ:</a:t>
            </a:r>
            <a:endParaRPr sz="2800" dirty="0">
              <a:latin typeface="Times New Roman"/>
              <a:cs typeface="Times New Roman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922312" y="826261"/>
          <a:ext cx="7101840" cy="4244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66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1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285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10"/>
                        </a:lnSpc>
                        <a:spcBef>
                          <a:spcPts val="745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русский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 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5"/>
                        </a:lnSpc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ts val="1610"/>
                        </a:lnSpc>
                        <a:spcBef>
                          <a:spcPts val="745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математика</a:t>
                      </a:r>
                      <a:r>
                        <a:rPr sz="1400" b="1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ПРОФИЛЬНАЯ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27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ts val="1605"/>
                        </a:lnSpc>
                        <a:spcBef>
                          <a:spcPts val="745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физика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36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4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04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10"/>
                        </a:lnSpc>
                        <a:spcBef>
                          <a:spcPts val="74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химия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5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5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900" algn="ctr">
                        <a:lnSpc>
                          <a:spcPts val="1605"/>
                        </a:lnSpc>
                        <a:spcBef>
                          <a:spcPts val="745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информатика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</a:t>
                      </a:r>
                      <a:r>
                        <a:rPr sz="1400" b="1" spc="-1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dirty="0">
                          <a:latin typeface="Times New Roman"/>
                          <a:cs typeface="Times New Roman"/>
                        </a:rPr>
                        <a:t>ИКТ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46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40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6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ts val="1605"/>
                        </a:lnSpc>
                        <a:spcBef>
                          <a:spcPts val="75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биология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36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7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05"/>
                        </a:lnSpc>
                        <a:spcBef>
                          <a:spcPts val="75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история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ts val="1605"/>
                        </a:lnSpc>
                        <a:spcBef>
                          <a:spcPts val="75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география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52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50"/>
                        </a:lnSpc>
                        <a:spcBef>
                          <a:spcPts val="5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37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6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72745">
                        <a:lnSpc>
                          <a:spcPct val="100000"/>
                        </a:lnSpc>
                        <a:spcBef>
                          <a:spcPts val="234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9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spc="-10" dirty="0">
                          <a:latin typeface="Times New Roman"/>
                          <a:cs typeface="Times New Roman"/>
                        </a:rPr>
                        <a:t>английский</a:t>
                      </a:r>
                      <a:r>
                        <a:rPr sz="14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800">
                        <a:latin typeface="Times New Roman"/>
                        <a:cs typeface="Times New Roman"/>
                      </a:endParaRPr>
                    </a:p>
                    <a:p>
                      <a:pPr marL="10795" algn="ctr">
                        <a:lnSpc>
                          <a:spcPct val="100000"/>
                        </a:lnSpc>
                      </a:pPr>
                      <a:r>
                        <a:rPr sz="2000" b="1" dirty="0">
                          <a:latin typeface="Times New Roman"/>
                          <a:cs typeface="Times New Roman"/>
                        </a:rPr>
                        <a:t>22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10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немецкий</a:t>
                      </a:r>
                      <a:r>
                        <a:rPr sz="1400" b="1" spc="1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2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marL="331470">
                        <a:lnSpc>
                          <a:spcPct val="100000"/>
                        </a:lnSpc>
                        <a:spcBef>
                          <a:spcPts val="229"/>
                        </a:spcBef>
                      </a:pPr>
                      <a:r>
                        <a:rPr sz="1400" b="1" spc="-70" dirty="0">
                          <a:latin typeface="Times New Roman"/>
                          <a:cs typeface="Times New Roman"/>
                        </a:rPr>
                        <a:t>11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20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0534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французский 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81940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13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11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испанский</a:t>
                      </a:r>
                      <a:r>
                        <a:rPr sz="1400" b="1" spc="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язык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3492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12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00"/>
                        </a:lnSpc>
                        <a:spcBef>
                          <a:spcPts val="755"/>
                        </a:spcBef>
                      </a:pPr>
                      <a:r>
                        <a:rPr sz="1400" b="1" dirty="0">
                          <a:latin typeface="Times New Roman"/>
                          <a:cs typeface="Times New Roman"/>
                        </a:rPr>
                        <a:t>обществознание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45"/>
                        </a:lnSpc>
                        <a:spcBef>
                          <a:spcPts val="10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42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1785">
                <a:tc>
                  <a:txBody>
                    <a:bodyPr/>
                    <a:lstStyle/>
                    <a:p>
                      <a:pPr marL="327025">
                        <a:lnSpc>
                          <a:spcPct val="100000"/>
                        </a:lnSpc>
                        <a:spcBef>
                          <a:spcPts val="235"/>
                        </a:spcBef>
                      </a:pPr>
                      <a:r>
                        <a:rPr sz="1400" b="1" spc="5" dirty="0">
                          <a:latin typeface="Times New Roman"/>
                          <a:cs typeface="Times New Roman"/>
                        </a:rPr>
                        <a:t>18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298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69265" algn="ctr">
                        <a:lnSpc>
                          <a:spcPts val="1600"/>
                        </a:lnSpc>
                        <a:spcBef>
                          <a:spcPts val="755"/>
                        </a:spcBef>
                      </a:pPr>
                      <a:r>
                        <a:rPr sz="1400" b="1" spc="-5" dirty="0">
                          <a:latin typeface="Times New Roman"/>
                          <a:cs typeface="Times New Roman"/>
                        </a:rPr>
                        <a:t>литература</a:t>
                      </a:r>
                      <a:endParaRPr sz="1400">
                        <a:latin typeface="Times New Roman"/>
                        <a:cs typeface="Times New Roman"/>
                      </a:endParaRPr>
                    </a:p>
                  </a:txBody>
                  <a:tcPr marL="0" marR="0" marT="958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10615">
                        <a:lnSpc>
                          <a:spcPts val="2345"/>
                        </a:lnSpc>
                        <a:spcBef>
                          <a:spcPts val="10"/>
                        </a:spcBef>
                      </a:pPr>
                      <a:r>
                        <a:rPr sz="2000" b="1" spc="5" dirty="0">
                          <a:latin typeface="Times New Roman"/>
                          <a:cs typeface="Times New Roman"/>
                        </a:rPr>
                        <a:t>32</a:t>
                      </a: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5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  <p:pic>
        <p:nvPicPr>
          <p:cNvPr id="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11200" y="120853"/>
            <a:ext cx="7943215" cy="452110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416175">
              <a:lnSpc>
                <a:spcPct val="100000"/>
              </a:lnSpc>
              <a:spcBef>
                <a:spcPts val="95"/>
              </a:spcBef>
            </a:pPr>
            <a:r>
              <a:rPr sz="2800" u="heavy" spc="-70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145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РАЗРЕШЕНО</a:t>
            </a:r>
            <a:r>
              <a:rPr sz="2800" b="1" u="heavy" spc="-2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800" b="1" u="heavy" spc="-21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15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ИСПОЛЬЗОВАТЬ:</a:t>
            </a:r>
            <a:endParaRPr sz="2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700" dirty="0">
              <a:latin typeface="Times New Roman"/>
              <a:cs typeface="Times New Roman"/>
            </a:endParaRPr>
          </a:p>
          <a:p>
            <a:pPr marL="1768475">
              <a:lnSpc>
                <a:spcPct val="100000"/>
              </a:lnSpc>
            </a:pPr>
            <a:r>
              <a:rPr sz="2800" b="1" spc="25" dirty="0">
                <a:latin typeface="Georgia"/>
                <a:cs typeface="Georgia"/>
              </a:rPr>
              <a:t>Математика </a:t>
            </a:r>
            <a:r>
              <a:rPr sz="2800" spc="-405" dirty="0">
                <a:latin typeface="Georgia"/>
                <a:cs typeface="Georgia"/>
              </a:rPr>
              <a:t>–</a:t>
            </a:r>
            <a:r>
              <a:rPr sz="2800" spc="-375" dirty="0">
                <a:latin typeface="Georgia"/>
                <a:cs typeface="Georgia"/>
              </a:rPr>
              <a:t> </a:t>
            </a:r>
            <a:r>
              <a:rPr sz="2800" spc="70" dirty="0">
                <a:latin typeface="Georgia"/>
                <a:cs typeface="Georgia"/>
              </a:rPr>
              <a:t>линейка;</a:t>
            </a:r>
            <a:endParaRPr sz="2800" dirty="0">
              <a:latin typeface="Georgia"/>
              <a:cs typeface="Georgia"/>
            </a:endParaRPr>
          </a:p>
          <a:p>
            <a:pPr marL="539750" marR="531495" algn="ctr">
              <a:lnSpc>
                <a:spcPct val="100000"/>
              </a:lnSpc>
              <a:spcBef>
                <a:spcPts val="2400"/>
              </a:spcBef>
            </a:pPr>
            <a:r>
              <a:rPr sz="2800" b="1" spc="-15" dirty="0">
                <a:latin typeface="Georgia"/>
                <a:cs typeface="Georgia"/>
              </a:rPr>
              <a:t>География </a:t>
            </a:r>
            <a:r>
              <a:rPr sz="2800" spc="-405" dirty="0">
                <a:latin typeface="Georgia"/>
                <a:cs typeface="Georgia"/>
              </a:rPr>
              <a:t>– </a:t>
            </a:r>
            <a:r>
              <a:rPr sz="2800" spc="85" dirty="0">
                <a:latin typeface="Georgia"/>
                <a:cs typeface="Georgia"/>
              </a:rPr>
              <a:t>линейка, </a:t>
            </a:r>
            <a:r>
              <a:rPr sz="2800" spc="135" dirty="0">
                <a:latin typeface="Georgia"/>
                <a:cs typeface="Georgia"/>
              </a:rPr>
              <a:t>транспортир </a:t>
            </a:r>
            <a:r>
              <a:rPr sz="2800" spc="100" dirty="0">
                <a:latin typeface="Georgia"/>
                <a:cs typeface="Georgia"/>
              </a:rPr>
              <a:t>и  </a:t>
            </a:r>
            <a:r>
              <a:rPr sz="2800" spc="110" dirty="0">
                <a:latin typeface="Georgia"/>
                <a:cs typeface="Georgia"/>
              </a:rPr>
              <a:t>непрограммируемый</a:t>
            </a:r>
            <a:r>
              <a:rPr sz="2800" spc="245" dirty="0">
                <a:latin typeface="Georgia"/>
                <a:cs typeface="Georgia"/>
              </a:rPr>
              <a:t> </a:t>
            </a:r>
            <a:r>
              <a:rPr sz="2800" spc="70" dirty="0">
                <a:latin typeface="Georgia"/>
                <a:cs typeface="Georgia"/>
              </a:rPr>
              <a:t>калькулятор</a:t>
            </a:r>
            <a:endParaRPr sz="2800" dirty="0">
              <a:latin typeface="Georgia"/>
              <a:cs typeface="Georgia"/>
            </a:endParaRPr>
          </a:p>
          <a:p>
            <a:pPr marL="170815" marR="163195" algn="ctr">
              <a:lnSpc>
                <a:spcPct val="100000"/>
              </a:lnSpc>
              <a:spcBef>
                <a:spcPts val="2405"/>
              </a:spcBef>
            </a:pPr>
            <a:r>
              <a:rPr sz="2800" b="1" spc="-30" dirty="0">
                <a:latin typeface="Georgia"/>
                <a:cs typeface="Georgia"/>
              </a:rPr>
              <a:t>Физика </a:t>
            </a:r>
            <a:r>
              <a:rPr sz="2800" spc="-405" dirty="0">
                <a:latin typeface="Georgia"/>
                <a:cs typeface="Georgia"/>
              </a:rPr>
              <a:t>– </a:t>
            </a:r>
            <a:r>
              <a:rPr sz="2800" spc="80" dirty="0">
                <a:latin typeface="Georgia"/>
                <a:cs typeface="Georgia"/>
              </a:rPr>
              <a:t>линейка </a:t>
            </a:r>
            <a:r>
              <a:rPr sz="2800" spc="100" dirty="0">
                <a:latin typeface="Georgia"/>
                <a:cs typeface="Georgia"/>
              </a:rPr>
              <a:t>и </a:t>
            </a:r>
            <a:r>
              <a:rPr sz="2800" spc="110" dirty="0">
                <a:latin typeface="Georgia"/>
                <a:cs typeface="Georgia"/>
              </a:rPr>
              <a:t>непрограммируемый  </a:t>
            </a:r>
            <a:r>
              <a:rPr sz="2800" spc="65" dirty="0">
                <a:latin typeface="Georgia"/>
                <a:cs typeface="Georgia"/>
              </a:rPr>
              <a:t>калькулятор;</a:t>
            </a:r>
            <a:endParaRPr sz="2800" dirty="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  <a:spcBef>
                <a:spcPts val="2400"/>
              </a:spcBef>
            </a:pPr>
            <a:r>
              <a:rPr sz="2800" b="1" spc="-10" dirty="0">
                <a:latin typeface="Georgia"/>
                <a:cs typeface="Georgia"/>
              </a:rPr>
              <a:t>Химия </a:t>
            </a:r>
            <a:r>
              <a:rPr sz="2800" spc="70" dirty="0">
                <a:latin typeface="Georgia"/>
                <a:cs typeface="Georgia"/>
              </a:rPr>
              <a:t>- </a:t>
            </a:r>
            <a:r>
              <a:rPr sz="2800" spc="110" dirty="0">
                <a:latin typeface="Georgia"/>
                <a:cs typeface="Georgia"/>
              </a:rPr>
              <a:t>непрограммируемый</a:t>
            </a:r>
            <a:r>
              <a:rPr sz="2800" spc="590" dirty="0">
                <a:latin typeface="Georgia"/>
                <a:cs typeface="Georgia"/>
              </a:rPr>
              <a:t> </a:t>
            </a:r>
            <a:r>
              <a:rPr sz="2800" spc="70" dirty="0">
                <a:latin typeface="Georgia"/>
                <a:cs typeface="Georgia"/>
              </a:rPr>
              <a:t>калькулятор;</a:t>
            </a:r>
            <a:endParaRPr sz="2800" dirty="0">
              <a:latin typeface="Georgia"/>
              <a:cs typeface="Georgia"/>
            </a:endParaRPr>
          </a:p>
        </p:txBody>
      </p:sp>
      <p:pic>
        <p:nvPicPr>
          <p:cNvPr id="4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72255" y="3848100"/>
            <a:ext cx="1376172" cy="4617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3339" y="4160520"/>
            <a:ext cx="9090660" cy="5821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43227" y="4587239"/>
            <a:ext cx="6469380" cy="556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437119" y="4587239"/>
            <a:ext cx="595883" cy="5562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58304" y="1082116"/>
            <a:ext cx="8410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u="heavy" spc="-60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i="1" u="heavy" spc="27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Приказ </a:t>
            </a:r>
            <a:r>
              <a:rPr sz="2400" i="1" u="heavy" spc="18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Минпросвещения </a:t>
            </a:r>
            <a:r>
              <a:rPr sz="2400" i="1" u="heavy" spc="1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России </a:t>
            </a:r>
            <a:r>
              <a:rPr sz="2400" i="1" u="heavy" spc="24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и</a:t>
            </a:r>
            <a:r>
              <a:rPr sz="2400" i="1" u="heavy" spc="-29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i="1" u="heavy" spc="14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Рособрнадзора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61620" y="1448180"/>
            <a:ext cx="8799830" cy="37292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100"/>
              </a:spcBef>
            </a:pPr>
            <a:r>
              <a:rPr sz="2400" u="heavy" spc="-60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i="1" u="heavy" spc="15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от </a:t>
            </a:r>
            <a:r>
              <a:rPr sz="2400" b="1" i="1" u="heavy" spc="1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07.11.2018 </a:t>
            </a:r>
            <a:r>
              <a:rPr sz="2400" b="1" i="1" u="heavy" spc="21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№190/1512 </a:t>
            </a:r>
            <a:r>
              <a:rPr sz="2400" b="1" i="1" u="heavy" spc="5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"Об</a:t>
            </a:r>
            <a:r>
              <a:rPr sz="2400" b="1" i="1" u="heavy" spc="-13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i="1" u="heavy" spc="17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утверждении</a:t>
            </a:r>
            <a:endParaRPr sz="2400">
              <a:latin typeface="Trebuchet MS"/>
              <a:cs typeface="Trebuchet MS"/>
            </a:endParaRPr>
          </a:p>
          <a:p>
            <a:pPr marL="9525" algn="ctr">
              <a:lnSpc>
                <a:spcPct val="100000"/>
              </a:lnSpc>
            </a:pPr>
            <a:r>
              <a:rPr sz="2400" u="heavy" spc="-60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i="1" u="heavy" spc="229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Порядка </a:t>
            </a:r>
            <a:r>
              <a:rPr sz="2400" b="1" i="1" u="heavy" spc="14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проведения </a:t>
            </a:r>
            <a:r>
              <a:rPr sz="2400" b="1" i="1" u="heavy" spc="13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государственной</a:t>
            </a:r>
            <a:r>
              <a:rPr sz="2400" b="1" i="1" u="heavy" spc="-3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i="1" u="heavy" spc="10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итоговой</a:t>
            </a:r>
            <a:endParaRPr sz="2400">
              <a:latin typeface="Trebuchet MS"/>
              <a:cs typeface="Trebuchet MS"/>
            </a:endParaRPr>
          </a:p>
          <a:p>
            <a:pPr marL="8890" algn="ctr">
              <a:lnSpc>
                <a:spcPct val="100000"/>
              </a:lnSpc>
            </a:pPr>
            <a:r>
              <a:rPr sz="2400" u="heavy" spc="-60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i="1" u="heavy" spc="21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аттестации </a:t>
            </a:r>
            <a:r>
              <a:rPr sz="2400" b="1" i="1" u="heavy" spc="15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по </a:t>
            </a:r>
            <a:r>
              <a:rPr sz="2400" b="1" i="1" u="heavy" spc="16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образовательным</a:t>
            </a:r>
            <a:r>
              <a:rPr sz="2400" b="1" i="1" u="heavy" spc="-9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i="1" u="heavy" spc="17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программам</a:t>
            </a:r>
            <a:endParaRPr sz="2400">
              <a:latin typeface="Trebuchet MS"/>
              <a:cs typeface="Trebuchet MS"/>
            </a:endParaRPr>
          </a:p>
          <a:p>
            <a:pPr marL="5715" algn="ctr">
              <a:lnSpc>
                <a:spcPct val="100000"/>
              </a:lnSpc>
            </a:pPr>
            <a:r>
              <a:rPr sz="2400" u="heavy" spc="-60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i="1" u="heavy" spc="75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среднего </a:t>
            </a:r>
            <a:r>
              <a:rPr sz="2400" b="1" i="1" u="heavy" spc="7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общего</a:t>
            </a:r>
            <a:r>
              <a:rPr sz="2400" b="1" i="1" u="heavy" spc="11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 </a:t>
            </a:r>
            <a:r>
              <a:rPr sz="2400" b="1" i="1" u="heavy" spc="160" dirty="0">
                <a:solidFill>
                  <a:srgbClr val="001F5F"/>
                </a:solidFill>
                <a:uFill>
                  <a:solidFill>
                    <a:srgbClr val="001F5F"/>
                  </a:solidFill>
                </a:uFill>
                <a:latin typeface="Trebuchet MS"/>
                <a:cs typeface="Trebuchet MS"/>
              </a:rPr>
              <a:t>образования"</a:t>
            </a:r>
            <a:endParaRPr sz="2400">
              <a:latin typeface="Trebuchet MS"/>
              <a:cs typeface="Trebuchet MS"/>
            </a:endParaRPr>
          </a:p>
          <a:p>
            <a:pPr marL="184785" marR="166370" algn="ctr">
              <a:lnSpc>
                <a:spcPct val="100000"/>
              </a:lnSpc>
              <a:spcBef>
                <a:spcPts val="10"/>
              </a:spcBef>
            </a:pPr>
            <a:r>
              <a:rPr sz="2200" b="1" spc="45" dirty="0">
                <a:latin typeface="Georgia"/>
                <a:cs typeface="Georgia"/>
              </a:rPr>
              <a:t>к </a:t>
            </a:r>
            <a:r>
              <a:rPr sz="2200" b="1" spc="40" dirty="0">
                <a:latin typeface="Georgia"/>
                <a:cs typeface="Georgia"/>
              </a:rPr>
              <a:t>государственной </a:t>
            </a:r>
            <a:r>
              <a:rPr sz="2200" b="1" spc="15" dirty="0">
                <a:latin typeface="Georgia"/>
                <a:cs typeface="Georgia"/>
              </a:rPr>
              <a:t>итоговой </a:t>
            </a:r>
            <a:r>
              <a:rPr sz="2200" b="1" spc="55" dirty="0">
                <a:latin typeface="Georgia"/>
                <a:cs typeface="Georgia"/>
              </a:rPr>
              <a:t>аттестации </a:t>
            </a:r>
            <a:r>
              <a:rPr sz="2200" b="1" spc="65" dirty="0">
                <a:latin typeface="Georgia"/>
                <a:cs typeface="Georgia"/>
              </a:rPr>
              <a:t>допускаются  </a:t>
            </a:r>
            <a:r>
              <a:rPr sz="2200" b="1" spc="25" dirty="0">
                <a:latin typeface="Georgia"/>
                <a:cs typeface="Georgia"/>
              </a:rPr>
              <a:t>выпускники </a:t>
            </a:r>
            <a:r>
              <a:rPr sz="2200" b="1" spc="-40" dirty="0">
                <a:latin typeface="Georgia"/>
                <a:cs typeface="Georgia"/>
              </a:rPr>
              <a:t>ОУ, </a:t>
            </a:r>
            <a:r>
              <a:rPr sz="2200" b="1" spc="15" dirty="0">
                <a:latin typeface="Georgia"/>
                <a:cs typeface="Georgia"/>
              </a:rPr>
              <a:t>имеющие </a:t>
            </a:r>
            <a:r>
              <a:rPr sz="2200" b="1" spc="40" dirty="0">
                <a:latin typeface="Georgia"/>
                <a:cs typeface="Georgia"/>
              </a:rPr>
              <a:t>годовые </a:t>
            </a:r>
            <a:r>
              <a:rPr sz="2200" b="1" spc="70" dirty="0">
                <a:latin typeface="Georgia"/>
                <a:cs typeface="Georgia"/>
              </a:rPr>
              <a:t>отметки </a:t>
            </a:r>
            <a:r>
              <a:rPr sz="2200" b="1" spc="-20" dirty="0">
                <a:latin typeface="Georgia"/>
                <a:cs typeface="Georgia"/>
              </a:rPr>
              <a:t>по </a:t>
            </a:r>
            <a:r>
              <a:rPr sz="2200" b="1" spc="75" dirty="0">
                <a:latin typeface="Georgia"/>
                <a:cs typeface="Georgia"/>
              </a:rPr>
              <a:t>всем  </a:t>
            </a:r>
            <a:r>
              <a:rPr sz="2200" b="1" dirty="0">
                <a:latin typeface="Georgia"/>
                <a:cs typeface="Georgia"/>
              </a:rPr>
              <a:t>общеобразовательным </a:t>
            </a:r>
            <a:r>
              <a:rPr sz="2200" b="1" spc="60" dirty="0">
                <a:latin typeface="Georgia"/>
                <a:cs typeface="Georgia"/>
              </a:rPr>
              <a:t>предметам </a:t>
            </a:r>
            <a:r>
              <a:rPr sz="2200" b="1" spc="10" dirty="0">
                <a:latin typeface="Georgia"/>
                <a:cs typeface="Georgia"/>
              </a:rPr>
              <a:t>учебного </a:t>
            </a:r>
            <a:r>
              <a:rPr sz="2200" b="1" spc="-60" dirty="0">
                <a:latin typeface="Georgia"/>
                <a:cs typeface="Georgia"/>
              </a:rPr>
              <a:t>плана </a:t>
            </a:r>
            <a:r>
              <a:rPr sz="2200" b="1" spc="-30" dirty="0">
                <a:latin typeface="Georgia"/>
                <a:cs typeface="Georgia"/>
              </a:rPr>
              <a:t>за  </a:t>
            </a:r>
            <a:r>
              <a:rPr sz="2200" b="1" spc="260" dirty="0">
                <a:latin typeface="Georgia"/>
                <a:cs typeface="Georgia"/>
              </a:rPr>
              <a:t>10/11</a:t>
            </a:r>
            <a:r>
              <a:rPr sz="2200" b="1" spc="160" dirty="0">
                <a:latin typeface="Georgia"/>
                <a:cs typeface="Georgia"/>
              </a:rPr>
              <a:t> </a:t>
            </a:r>
            <a:r>
              <a:rPr sz="2200" b="1" dirty="0">
                <a:latin typeface="Georgia"/>
                <a:cs typeface="Georgia"/>
              </a:rPr>
              <a:t>класс</a:t>
            </a:r>
            <a:endParaRPr sz="2200">
              <a:latin typeface="Georgia"/>
              <a:cs typeface="Georgia"/>
            </a:endParaRPr>
          </a:p>
          <a:p>
            <a:pPr marL="12700" marR="5080" algn="ctr">
              <a:lnSpc>
                <a:spcPts val="3360"/>
              </a:lnSpc>
              <a:spcBef>
                <a:spcPts val="90"/>
              </a:spcBef>
            </a:pPr>
            <a:r>
              <a:rPr sz="2800" b="1" spc="-10" dirty="0">
                <a:solidFill>
                  <a:srgbClr val="C00000"/>
                </a:solidFill>
                <a:latin typeface="Georgia"/>
                <a:cs typeface="Georgia"/>
              </a:rPr>
              <a:t>не </a:t>
            </a:r>
            <a:r>
              <a:rPr sz="2800" b="1" spc="-20" dirty="0">
                <a:solidFill>
                  <a:srgbClr val="C00000"/>
                </a:solidFill>
                <a:latin typeface="Georgia"/>
                <a:cs typeface="Georgia"/>
              </a:rPr>
              <a:t>ниже </a:t>
            </a:r>
            <a:r>
              <a:rPr sz="2800" b="1" spc="30" dirty="0">
                <a:solidFill>
                  <a:srgbClr val="C00000"/>
                </a:solidFill>
                <a:latin typeface="Georgia"/>
                <a:cs typeface="Georgia"/>
              </a:rPr>
              <a:t>удовлетворительных </a:t>
            </a:r>
            <a:r>
              <a:rPr sz="2800" b="1" spc="-50" dirty="0">
                <a:solidFill>
                  <a:srgbClr val="C00000"/>
                </a:solidFill>
                <a:latin typeface="Georgia"/>
                <a:cs typeface="Georgia"/>
              </a:rPr>
              <a:t>и </a:t>
            </a:r>
            <a:r>
              <a:rPr sz="2800" b="1" spc="-20" dirty="0">
                <a:solidFill>
                  <a:srgbClr val="C00000"/>
                </a:solidFill>
                <a:latin typeface="Georgia"/>
                <a:cs typeface="Georgia"/>
              </a:rPr>
              <a:t>получивших  </a:t>
            </a:r>
            <a:r>
              <a:rPr sz="2800" b="1" spc="-45" dirty="0">
                <a:solidFill>
                  <a:srgbClr val="C00000"/>
                </a:solidFill>
                <a:latin typeface="Georgia"/>
                <a:cs typeface="Georgia"/>
              </a:rPr>
              <a:t>ЗАЧЕТ </a:t>
            </a:r>
            <a:r>
              <a:rPr sz="2800" b="1" spc="-35" dirty="0">
                <a:solidFill>
                  <a:srgbClr val="C00000"/>
                </a:solidFill>
                <a:latin typeface="Georgia"/>
                <a:cs typeface="Georgia"/>
              </a:rPr>
              <a:t>за </a:t>
            </a:r>
            <a:r>
              <a:rPr sz="2800" b="1" spc="35" dirty="0">
                <a:solidFill>
                  <a:srgbClr val="C00000"/>
                </a:solidFill>
                <a:latin typeface="Georgia"/>
                <a:cs typeface="Georgia"/>
              </a:rPr>
              <a:t>итоговое</a:t>
            </a:r>
            <a:r>
              <a:rPr sz="2800" b="1" spc="7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800" b="1" spc="-5" dirty="0">
                <a:solidFill>
                  <a:srgbClr val="C00000"/>
                </a:solidFill>
                <a:latin typeface="Georgia"/>
                <a:cs typeface="Georgia"/>
              </a:rPr>
              <a:t>сочинение.</a:t>
            </a:r>
            <a:endParaRPr sz="2800">
              <a:solidFill>
                <a:srgbClr val="C00000"/>
              </a:solidFill>
              <a:latin typeface="Georgia"/>
              <a:cs typeface="Georgia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108FD95A-7D0F-4E43-A38B-EC61B7F06BAA}"/>
              </a:ext>
            </a:extLst>
          </p:cNvPr>
          <p:cNvSpPr/>
          <p:nvPr/>
        </p:nvSpPr>
        <p:spPr>
          <a:xfrm>
            <a:off x="152400" y="0"/>
            <a:ext cx="2057400" cy="7429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C:\Users\Оксана\Desktop\thumb_ege.png">
            <a:extLst>
              <a:ext uri="{FF2B5EF4-FFF2-40B4-BE49-F238E27FC236}">
                <a16:creationId xmlns:a16="http://schemas.microsoft.com/office/drawing/2014/main" id="{90620F61-49A0-45CC-8F9C-EE7F04B60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1" y="57150"/>
            <a:ext cx="1523999" cy="6651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6827" y="1276350"/>
            <a:ext cx="8018780" cy="35368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b="1" spc="-155" dirty="0">
                <a:latin typeface="Georgia"/>
                <a:cs typeface="Georgia"/>
              </a:rPr>
              <a:t>Итоговое сочинение </a:t>
            </a:r>
            <a:r>
              <a:rPr sz="2100" b="1" spc="155" dirty="0">
                <a:solidFill>
                  <a:srgbClr val="5F0000"/>
                </a:solidFill>
                <a:latin typeface="Arial"/>
                <a:cs typeface="Arial"/>
              </a:rPr>
              <a:t>( </a:t>
            </a:r>
            <a:r>
              <a:rPr sz="2100" b="1" spc="-105" dirty="0">
                <a:solidFill>
                  <a:srgbClr val="C00000"/>
                </a:solidFill>
                <a:latin typeface="Georgia"/>
                <a:cs typeface="Georgia"/>
              </a:rPr>
              <a:t>от </a:t>
            </a:r>
            <a:r>
              <a:rPr sz="2100" b="1" spc="215" dirty="0">
                <a:solidFill>
                  <a:srgbClr val="C00000"/>
                </a:solidFill>
                <a:latin typeface="Georgia"/>
                <a:cs typeface="Georgia"/>
              </a:rPr>
              <a:t>1 </a:t>
            </a:r>
            <a:r>
              <a:rPr sz="2100" b="1" spc="-90" dirty="0">
                <a:solidFill>
                  <a:srgbClr val="C00000"/>
                </a:solidFill>
                <a:latin typeface="Georgia"/>
                <a:cs typeface="Georgia"/>
              </a:rPr>
              <a:t>до </a:t>
            </a:r>
            <a:r>
              <a:rPr sz="2100" b="1" spc="-10" dirty="0">
                <a:solidFill>
                  <a:srgbClr val="C00000"/>
                </a:solidFill>
                <a:latin typeface="Georgia"/>
                <a:cs typeface="Georgia"/>
              </a:rPr>
              <a:t>10</a:t>
            </a:r>
            <a:r>
              <a:rPr sz="2100" b="1" spc="4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100" b="1" spc="-80" dirty="0">
                <a:solidFill>
                  <a:srgbClr val="C00000"/>
                </a:solidFill>
                <a:latin typeface="Georgia"/>
                <a:cs typeface="Georgia"/>
              </a:rPr>
              <a:t>баллов</a:t>
            </a:r>
            <a:r>
              <a:rPr sz="2100" b="1" spc="-80" dirty="0">
                <a:solidFill>
                  <a:srgbClr val="5F0000"/>
                </a:solidFill>
                <a:latin typeface="Arial"/>
                <a:cs typeface="Arial"/>
              </a:rPr>
              <a:t>)</a:t>
            </a:r>
            <a:endParaRPr sz="2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100" b="1" spc="-105" dirty="0">
                <a:latin typeface="Georgia"/>
                <a:cs typeface="Georgia"/>
              </a:rPr>
              <a:t>Аттестат </a:t>
            </a:r>
            <a:r>
              <a:rPr sz="2100" b="1" spc="-135" dirty="0">
                <a:latin typeface="Georgia"/>
                <a:cs typeface="Georgia"/>
              </a:rPr>
              <a:t>с </a:t>
            </a:r>
            <a:r>
              <a:rPr sz="2100" b="1" spc="-155" dirty="0">
                <a:latin typeface="Georgia"/>
                <a:cs typeface="Georgia"/>
              </a:rPr>
              <a:t>отличием </a:t>
            </a:r>
            <a:r>
              <a:rPr sz="2100" b="1" spc="-10" dirty="0">
                <a:solidFill>
                  <a:srgbClr val="5F0000"/>
                </a:solidFill>
                <a:latin typeface="Arial"/>
                <a:cs typeface="Arial"/>
              </a:rPr>
              <a:t>(</a:t>
            </a:r>
            <a:r>
              <a:rPr sz="2100" b="1" spc="-10" dirty="0">
                <a:solidFill>
                  <a:srgbClr val="C00000"/>
                </a:solidFill>
                <a:latin typeface="Georgia"/>
                <a:cs typeface="Georgia"/>
              </a:rPr>
              <a:t>до </a:t>
            </a:r>
            <a:r>
              <a:rPr sz="2100" b="1" spc="-5" dirty="0">
                <a:solidFill>
                  <a:srgbClr val="C00000"/>
                </a:solidFill>
                <a:latin typeface="Georgia"/>
                <a:cs typeface="Georgia"/>
              </a:rPr>
              <a:t>10</a:t>
            </a:r>
            <a:r>
              <a:rPr sz="2100" b="1" spc="6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100" b="1" spc="-80" dirty="0">
                <a:solidFill>
                  <a:srgbClr val="C00000"/>
                </a:solidFill>
                <a:latin typeface="Georgia"/>
                <a:cs typeface="Georgia"/>
              </a:rPr>
              <a:t>баллов</a:t>
            </a:r>
            <a:r>
              <a:rPr sz="2100" b="1" spc="-80" dirty="0">
                <a:solidFill>
                  <a:srgbClr val="5F0000"/>
                </a:solidFill>
                <a:latin typeface="Arial"/>
                <a:cs typeface="Arial"/>
              </a:rPr>
              <a:t>)</a:t>
            </a:r>
            <a:endParaRPr sz="2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100" b="1" spc="-135" dirty="0">
                <a:latin typeface="Georgia"/>
                <a:cs typeface="Georgia"/>
              </a:rPr>
              <a:t>Волонтерская </a:t>
            </a:r>
            <a:r>
              <a:rPr sz="2100" b="1" spc="-110" dirty="0">
                <a:latin typeface="Georgia"/>
                <a:cs typeface="Georgia"/>
              </a:rPr>
              <a:t>деятельность </a:t>
            </a:r>
            <a:r>
              <a:rPr sz="2100" b="1" spc="40" dirty="0">
                <a:solidFill>
                  <a:srgbClr val="5F0000"/>
                </a:solidFill>
                <a:latin typeface="Arial"/>
                <a:cs typeface="Arial"/>
              </a:rPr>
              <a:t>(</a:t>
            </a:r>
            <a:r>
              <a:rPr sz="2100" b="1" spc="40" dirty="0">
                <a:solidFill>
                  <a:srgbClr val="C00000"/>
                </a:solidFill>
                <a:latin typeface="Arial"/>
                <a:cs typeface="Arial"/>
              </a:rPr>
              <a:t>1-</a:t>
            </a:r>
            <a:r>
              <a:rPr sz="2100" b="1" spc="40" dirty="0">
                <a:solidFill>
                  <a:srgbClr val="C00000"/>
                </a:solidFill>
                <a:latin typeface="Georgia"/>
                <a:cs typeface="Georgia"/>
              </a:rPr>
              <a:t>2</a:t>
            </a:r>
            <a:r>
              <a:rPr sz="2100" b="1" spc="15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100" b="1" spc="-70" dirty="0">
                <a:solidFill>
                  <a:srgbClr val="C00000"/>
                </a:solidFill>
                <a:latin typeface="Georgia"/>
                <a:cs typeface="Georgia"/>
              </a:rPr>
              <a:t>балла</a:t>
            </a:r>
            <a:r>
              <a:rPr sz="2100" b="1" spc="-70" dirty="0">
                <a:solidFill>
                  <a:srgbClr val="5F0000"/>
                </a:solidFill>
                <a:latin typeface="Arial"/>
                <a:cs typeface="Arial"/>
              </a:rPr>
              <a:t>)</a:t>
            </a:r>
            <a:endParaRPr sz="21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 marR="38735">
              <a:lnSpc>
                <a:spcPct val="100000"/>
              </a:lnSpc>
            </a:pPr>
            <a:r>
              <a:rPr sz="2100" b="1" spc="-145" dirty="0">
                <a:latin typeface="Georgia"/>
                <a:cs typeface="Georgia"/>
              </a:rPr>
              <a:t>Участие </a:t>
            </a:r>
            <a:r>
              <a:rPr sz="2100" b="1" spc="-185" dirty="0">
                <a:latin typeface="Georgia"/>
                <a:cs typeface="Georgia"/>
              </a:rPr>
              <a:t>и </a:t>
            </a:r>
            <a:r>
              <a:rPr sz="2100" b="1" spc="-145" dirty="0">
                <a:latin typeface="Georgia"/>
                <a:cs typeface="Georgia"/>
              </a:rPr>
              <a:t>победы </a:t>
            </a:r>
            <a:r>
              <a:rPr sz="2100" b="1" spc="-135" dirty="0">
                <a:latin typeface="Georgia"/>
                <a:cs typeface="Georgia"/>
              </a:rPr>
              <a:t>в </a:t>
            </a:r>
            <a:r>
              <a:rPr sz="2100" b="1" spc="-140" dirty="0">
                <a:latin typeface="Georgia"/>
                <a:cs typeface="Georgia"/>
              </a:rPr>
              <a:t>предметных </a:t>
            </a:r>
            <a:r>
              <a:rPr sz="2100" b="1" spc="-150" dirty="0">
                <a:latin typeface="Georgia"/>
                <a:cs typeface="Georgia"/>
              </a:rPr>
              <a:t>олимпиадах </a:t>
            </a:r>
            <a:r>
              <a:rPr sz="2100" b="1" spc="-185" dirty="0">
                <a:latin typeface="Georgia"/>
                <a:cs typeface="Georgia"/>
              </a:rPr>
              <a:t>и </a:t>
            </a:r>
            <a:r>
              <a:rPr sz="2100" b="1" spc="-130" dirty="0">
                <a:latin typeface="Georgia"/>
                <a:cs typeface="Georgia"/>
              </a:rPr>
              <a:t>творческих  </a:t>
            </a:r>
            <a:r>
              <a:rPr sz="2100" b="1" spc="-135" dirty="0">
                <a:latin typeface="Georgia"/>
                <a:cs typeface="Georgia"/>
              </a:rPr>
              <a:t>конкурсах </a:t>
            </a:r>
            <a:r>
              <a:rPr sz="2100" b="1" spc="-10" dirty="0">
                <a:solidFill>
                  <a:srgbClr val="5F0000"/>
                </a:solidFill>
                <a:latin typeface="Arial"/>
                <a:cs typeface="Arial"/>
              </a:rPr>
              <a:t>(</a:t>
            </a:r>
            <a:r>
              <a:rPr sz="2100" b="1" spc="-10" dirty="0">
                <a:solidFill>
                  <a:srgbClr val="C00000"/>
                </a:solidFill>
                <a:latin typeface="Georgia"/>
                <a:cs typeface="Georgia"/>
              </a:rPr>
              <a:t>до 10 </a:t>
            </a:r>
            <a:r>
              <a:rPr sz="2100" b="1" spc="-120" dirty="0">
                <a:solidFill>
                  <a:srgbClr val="C00000"/>
                </a:solidFill>
                <a:latin typeface="Georgia"/>
                <a:cs typeface="Georgia"/>
              </a:rPr>
              <a:t>баллов </a:t>
            </a:r>
            <a:r>
              <a:rPr sz="2100" b="1" spc="-160" dirty="0">
                <a:solidFill>
                  <a:srgbClr val="5F0000"/>
                </a:solidFill>
                <a:latin typeface="Georgia"/>
                <a:cs typeface="Georgia"/>
              </a:rPr>
              <a:t>или </a:t>
            </a:r>
            <a:r>
              <a:rPr sz="2100" b="1" spc="-130" dirty="0">
                <a:solidFill>
                  <a:srgbClr val="5F0000"/>
                </a:solidFill>
                <a:latin typeface="Georgia"/>
                <a:cs typeface="Georgia"/>
              </a:rPr>
              <a:t>льготные </a:t>
            </a:r>
            <a:r>
              <a:rPr sz="2100" b="1" spc="-135" dirty="0">
                <a:solidFill>
                  <a:srgbClr val="5F0000"/>
                </a:solidFill>
                <a:latin typeface="Georgia"/>
                <a:cs typeface="Georgia"/>
              </a:rPr>
              <a:t>условия</a:t>
            </a:r>
            <a:r>
              <a:rPr sz="2100" b="1" spc="45" dirty="0">
                <a:solidFill>
                  <a:srgbClr val="5F0000"/>
                </a:solidFill>
                <a:latin typeface="Georgia"/>
                <a:cs typeface="Georgia"/>
              </a:rPr>
              <a:t> </a:t>
            </a:r>
            <a:r>
              <a:rPr sz="2100" b="1" spc="-140" dirty="0">
                <a:solidFill>
                  <a:srgbClr val="5F0000"/>
                </a:solidFill>
                <a:latin typeface="Georgia"/>
                <a:cs typeface="Georgia"/>
              </a:rPr>
              <a:t>поступления)</a:t>
            </a:r>
            <a:endParaRPr sz="2100">
              <a:latin typeface="Georgia"/>
              <a:cs typeface="Georgi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100" b="1" spc="-175" dirty="0">
                <a:latin typeface="Georgia"/>
                <a:cs typeface="Georgia"/>
              </a:rPr>
              <a:t>Спортивные </a:t>
            </a:r>
            <a:r>
              <a:rPr sz="2100" b="1" spc="-120" dirty="0">
                <a:latin typeface="Georgia"/>
                <a:cs typeface="Georgia"/>
              </a:rPr>
              <a:t>заслуги </a:t>
            </a:r>
            <a:r>
              <a:rPr sz="2100" b="1" spc="-10" dirty="0">
                <a:solidFill>
                  <a:srgbClr val="5F0000"/>
                </a:solidFill>
                <a:latin typeface="Arial"/>
                <a:cs typeface="Arial"/>
              </a:rPr>
              <a:t>(</a:t>
            </a:r>
            <a:r>
              <a:rPr sz="2100" b="1" spc="-10" dirty="0">
                <a:solidFill>
                  <a:srgbClr val="C00000"/>
                </a:solidFill>
                <a:latin typeface="Georgia"/>
                <a:cs typeface="Georgia"/>
              </a:rPr>
              <a:t>до 10 </a:t>
            </a:r>
            <a:r>
              <a:rPr sz="2100" b="1" spc="-125" dirty="0">
                <a:solidFill>
                  <a:srgbClr val="C00000"/>
                </a:solidFill>
                <a:latin typeface="Georgia"/>
                <a:cs typeface="Georgia"/>
              </a:rPr>
              <a:t>баллов </a:t>
            </a:r>
            <a:r>
              <a:rPr sz="2100" b="1" spc="-160" dirty="0">
                <a:latin typeface="Georgia"/>
                <a:cs typeface="Georgia"/>
              </a:rPr>
              <a:t>или </a:t>
            </a:r>
            <a:r>
              <a:rPr sz="2100" b="1" spc="-114" dirty="0">
                <a:latin typeface="Georgia"/>
                <a:cs typeface="Georgia"/>
              </a:rPr>
              <a:t>льготное</a:t>
            </a:r>
            <a:r>
              <a:rPr sz="2100" b="1" spc="-200" dirty="0">
                <a:latin typeface="Georgia"/>
                <a:cs typeface="Georgia"/>
              </a:rPr>
              <a:t> </a:t>
            </a:r>
            <a:r>
              <a:rPr sz="2100" b="1" spc="-140" dirty="0">
                <a:latin typeface="Georgia"/>
                <a:cs typeface="Georgia"/>
              </a:rPr>
              <a:t>поступление</a:t>
            </a:r>
            <a:endParaRPr sz="21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</a:pPr>
            <a:r>
              <a:rPr sz="2100" b="1" spc="-130" dirty="0">
                <a:latin typeface="Georgia"/>
                <a:cs typeface="Georgia"/>
              </a:rPr>
              <a:t>в </a:t>
            </a:r>
            <a:r>
              <a:rPr sz="2100" b="1" spc="-170" dirty="0">
                <a:latin typeface="Georgia"/>
                <a:cs typeface="Georgia"/>
              </a:rPr>
              <a:t>профильные </a:t>
            </a:r>
            <a:r>
              <a:rPr sz="2100" b="1" spc="-130" dirty="0">
                <a:latin typeface="Georgia"/>
                <a:cs typeface="Georgia"/>
              </a:rPr>
              <a:t>вузы) </a:t>
            </a:r>
            <a:r>
              <a:rPr sz="2100" b="1" spc="-160" dirty="0">
                <a:latin typeface="Georgia"/>
                <a:cs typeface="Georgia"/>
              </a:rPr>
              <a:t>Золотой </a:t>
            </a:r>
            <a:r>
              <a:rPr sz="2100" b="1" spc="-155" dirty="0">
                <a:latin typeface="Georgia"/>
                <a:cs typeface="Georgia"/>
              </a:rPr>
              <a:t>значок</a:t>
            </a:r>
            <a:r>
              <a:rPr sz="2100" b="1" spc="-150" dirty="0">
                <a:latin typeface="Georgia"/>
                <a:cs typeface="Georgia"/>
              </a:rPr>
              <a:t> </a:t>
            </a:r>
            <a:r>
              <a:rPr sz="1800" b="1" spc="-145" dirty="0">
                <a:solidFill>
                  <a:srgbClr val="C00000"/>
                </a:solidFill>
                <a:latin typeface="Georgia"/>
                <a:cs typeface="Georgia"/>
              </a:rPr>
              <a:t>ГТО!!</a:t>
            </a:r>
            <a:endParaRPr sz="1800">
              <a:latin typeface="Georgia"/>
              <a:cs typeface="Georgi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535940" y="279272"/>
            <a:ext cx="7635875" cy="9105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7620">
              <a:lnSpc>
                <a:spcPts val="3520"/>
              </a:lnSpc>
              <a:spcBef>
                <a:spcPts val="100"/>
              </a:spcBef>
              <a:tabLst>
                <a:tab pos="3529329" algn="l"/>
                <a:tab pos="5177790" algn="l"/>
              </a:tabLst>
            </a:pPr>
            <a:r>
              <a:rPr sz="2800" b="0" u="heavy" spc="-74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105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Как	</a:t>
            </a:r>
            <a:r>
              <a:rPr sz="2800" u="heavy" spc="130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можно</a:t>
            </a:r>
            <a:r>
              <a:rPr lang="ru-RU" sz="2800" u="heavy" spc="13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</a:rPr>
              <a:t> получить дополнительные баллы</a:t>
            </a:r>
            <a:endParaRPr sz="2800" dirty="0">
              <a:latin typeface="Times New Roman"/>
              <a:cs typeface="Times New Roman"/>
            </a:endParaRPr>
          </a:p>
        </p:txBody>
      </p:sp>
      <p:pic>
        <p:nvPicPr>
          <p:cNvPr id="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65FFE3-854C-41B1-9AD0-6C5B52388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D58EE94-9346-42E8-9E4E-3190A024D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827" y="1589659"/>
            <a:ext cx="8810345" cy="2462213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проведения экзамена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ППЭ ЕГЭ 6501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Бисертская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школа №1»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Бисерть,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Октябрьская, 10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</a:t>
            </a:r>
          </a:p>
          <a:p>
            <a:pPr marL="285750" indent="-28575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Черная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гелевая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ручка</a:t>
            </a:r>
          </a:p>
          <a:p>
            <a:pPr marL="285750" indent="-285750"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Время прибытия в ППЭ (по графику), но не позднее 10.00.</a:t>
            </a:r>
          </a:p>
        </p:txBody>
      </p:sp>
      <p:pic>
        <p:nvPicPr>
          <p:cNvPr id="4" name="Picture 2" descr="C:\Users\Оксана\Desktop\thumb_ege.png">
            <a:extLst>
              <a:ext uri="{FF2B5EF4-FFF2-40B4-BE49-F238E27FC236}">
                <a16:creationId xmlns:a16="http://schemas.microsoft.com/office/drawing/2014/main" id="{3D504BB2-BCF4-4771-BF42-7535ED722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05860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15D072-DD76-4173-8F39-3D4E85F89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11A14F8-F8C1-4510-9836-59BD3E70EC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1007885" y="2241160"/>
            <a:ext cx="11061878" cy="30737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2" descr="C:\Users\Оксана\Desktop\thumb_ege.png">
            <a:extLst>
              <a:ext uri="{FF2B5EF4-FFF2-40B4-BE49-F238E27FC236}">
                <a16:creationId xmlns:a16="http://schemas.microsoft.com/office/drawing/2014/main" id="{66AF8949-6B54-4C51-B7AC-4086CF062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  <p:pic>
        <p:nvPicPr>
          <p:cNvPr id="1026" name="Picture 2" descr="http://images.myshared.ru/10/976820/slide_15.jpg">
            <a:extLst>
              <a:ext uri="{FF2B5EF4-FFF2-40B4-BE49-F238E27FC236}">
                <a16:creationId xmlns:a16="http://schemas.microsoft.com/office/drawing/2014/main" id="{70A14BE9-1966-47EC-B96F-1EDFA9318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61231"/>
            <a:ext cx="8610600" cy="453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291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7179" y="914105"/>
            <a:ext cx="7858759" cy="2851422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86055">
              <a:lnSpc>
                <a:spcPct val="100000"/>
              </a:lnSpc>
              <a:spcBef>
                <a:spcPts val="1055"/>
              </a:spcBef>
            </a:pPr>
            <a:r>
              <a:rPr sz="1800" b="1" u="heavy" spc="-2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Georgia"/>
                <a:cs typeface="Georgia"/>
              </a:rPr>
              <a:t>fipi.ru</a:t>
            </a:r>
            <a:r>
              <a:rPr sz="1800" b="1" spc="-2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- </a:t>
            </a:r>
            <a:r>
              <a:rPr sz="1800" b="1" spc="-5" dirty="0">
                <a:solidFill>
                  <a:srgbClr val="404040"/>
                </a:solidFill>
                <a:latin typeface="Georgia"/>
                <a:cs typeface="Georgia"/>
              </a:rPr>
              <a:t>Федеральный </a:t>
            </a:r>
            <a:r>
              <a:rPr sz="1800" b="1" spc="70" dirty="0">
                <a:solidFill>
                  <a:srgbClr val="404040"/>
                </a:solidFill>
                <a:latin typeface="Georgia"/>
                <a:cs typeface="Georgia"/>
              </a:rPr>
              <a:t>институт </a:t>
            </a:r>
            <a:r>
              <a:rPr sz="1800" b="1" spc="20" dirty="0">
                <a:solidFill>
                  <a:srgbClr val="404040"/>
                </a:solidFill>
                <a:latin typeface="Georgia"/>
                <a:cs typeface="Georgia"/>
              </a:rPr>
              <a:t>педагогических</a:t>
            </a:r>
            <a:r>
              <a:rPr sz="1800" b="1" spc="39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-10" dirty="0">
                <a:solidFill>
                  <a:srgbClr val="404040"/>
                </a:solidFill>
                <a:latin typeface="Georgia"/>
                <a:cs typeface="Georgia"/>
              </a:rPr>
              <a:t>измерений</a:t>
            </a:r>
            <a:endParaRPr sz="180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  <a:spcBef>
                <a:spcPts val="965"/>
              </a:spcBef>
              <a:tabLst>
                <a:tab pos="5805170" algn="l"/>
              </a:tabLst>
            </a:pPr>
            <a:r>
              <a:rPr sz="1800" b="1" u="heavy" spc="-1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Georgia"/>
                <a:cs typeface="Georgia"/>
              </a:rPr>
              <a:t>ege.edu.ru</a:t>
            </a:r>
            <a:r>
              <a:rPr sz="1800" b="1" spc="-15" dirty="0">
                <a:solidFill>
                  <a:srgbClr val="800000"/>
                </a:solidFill>
                <a:latin typeface="Georgia"/>
                <a:cs typeface="Georgia"/>
              </a:rPr>
              <a:t> 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-</a:t>
            </a:r>
            <a:r>
              <a:rPr sz="1800" b="1" spc="-65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-30" dirty="0">
                <a:solidFill>
                  <a:srgbClr val="404040"/>
                </a:solidFill>
                <a:latin typeface="Georgia"/>
                <a:cs typeface="Georgia"/>
              </a:rPr>
              <a:t>Официальный</a:t>
            </a:r>
            <a:r>
              <a:rPr sz="1800" b="1" spc="16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-15" dirty="0">
                <a:solidFill>
                  <a:srgbClr val="404040"/>
                </a:solidFill>
                <a:latin typeface="Georgia"/>
                <a:cs typeface="Georgia"/>
              </a:rPr>
              <a:t>информационный	портал</a:t>
            </a:r>
            <a:r>
              <a:rPr sz="1800" b="1" spc="14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5" dirty="0">
                <a:solidFill>
                  <a:srgbClr val="404040"/>
                </a:solidFill>
                <a:latin typeface="Georgia"/>
                <a:cs typeface="Georgia"/>
              </a:rPr>
              <a:t>ЕГЭ</a:t>
            </a:r>
            <a:endParaRPr sz="1800">
              <a:latin typeface="Georgia"/>
              <a:cs typeface="Georgia"/>
            </a:endParaRPr>
          </a:p>
          <a:p>
            <a:pPr marL="222885" marR="212725" algn="ctr">
              <a:lnSpc>
                <a:spcPct val="100000"/>
              </a:lnSpc>
              <a:spcBef>
                <a:spcPts val="1080"/>
              </a:spcBef>
              <a:tabLst>
                <a:tab pos="6672580" algn="l"/>
              </a:tabLst>
            </a:pPr>
            <a:r>
              <a:rPr sz="1800" b="1" u="heavy" spc="-3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Georgia"/>
                <a:cs typeface="Georgia"/>
              </a:rPr>
              <a:t>obrnadzor.gov.ru</a:t>
            </a:r>
            <a:r>
              <a:rPr sz="1800" b="1" spc="-35" dirty="0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- </a:t>
            </a:r>
            <a:r>
              <a:rPr sz="1800" b="1" spc="-10" dirty="0">
                <a:solidFill>
                  <a:srgbClr val="404040"/>
                </a:solidFill>
                <a:latin typeface="Georgia"/>
                <a:cs typeface="Georgia"/>
              </a:rPr>
              <a:t>Федеральная </a:t>
            </a:r>
            <a:r>
              <a:rPr sz="1800" b="1" spc="-5" dirty="0">
                <a:solidFill>
                  <a:srgbClr val="404040"/>
                </a:solidFill>
                <a:latin typeface="Georgia"/>
                <a:cs typeface="Georgia"/>
              </a:rPr>
              <a:t>служба </a:t>
            </a:r>
            <a:r>
              <a:rPr sz="1800" b="1" spc="32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-20" dirty="0">
                <a:solidFill>
                  <a:srgbClr val="404040"/>
                </a:solidFill>
                <a:latin typeface="Georgia"/>
                <a:cs typeface="Georgia"/>
              </a:rPr>
              <a:t>по</a:t>
            </a:r>
            <a:r>
              <a:rPr sz="1800" b="1" spc="17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10" dirty="0">
                <a:solidFill>
                  <a:srgbClr val="404040"/>
                </a:solidFill>
                <a:latin typeface="Georgia"/>
                <a:cs typeface="Georgia"/>
              </a:rPr>
              <a:t>надзору	</a:t>
            </a:r>
            <a:r>
              <a:rPr sz="1800" b="1" spc="50" dirty="0">
                <a:solidFill>
                  <a:srgbClr val="404040"/>
                </a:solidFill>
                <a:latin typeface="Georgia"/>
                <a:cs typeface="Georgia"/>
              </a:rPr>
              <a:t>в </a:t>
            </a:r>
            <a:r>
              <a:rPr sz="1800" b="1" spc="5" dirty="0">
                <a:solidFill>
                  <a:srgbClr val="404040"/>
                </a:solidFill>
                <a:latin typeface="Georgia"/>
                <a:cs typeface="Georgia"/>
              </a:rPr>
              <a:t>сфере  </a:t>
            </a:r>
            <a:r>
              <a:rPr sz="1800" b="1" spc="-20" dirty="0">
                <a:solidFill>
                  <a:srgbClr val="404040"/>
                </a:solidFill>
                <a:latin typeface="Georgia"/>
                <a:cs typeface="Georgia"/>
              </a:rPr>
              <a:t>образования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и</a:t>
            </a:r>
            <a:r>
              <a:rPr sz="1800" b="1" spc="-125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5" dirty="0">
                <a:solidFill>
                  <a:srgbClr val="404040"/>
                </a:solidFill>
                <a:latin typeface="Georgia"/>
                <a:cs typeface="Georgia"/>
              </a:rPr>
              <a:t>науки</a:t>
            </a:r>
            <a:endParaRPr sz="180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  <a:spcBef>
                <a:spcPts val="1080"/>
              </a:spcBef>
            </a:pPr>
            <a:r>
              <a:rPr sz="1800" b="1" u="heavy" spc="-25" dirty="0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Georgia"/>
                <a:cs typeface="Georgia"/>
                <a:hlinkClick r:id="rId2"/>
              </a:rPr>
              <a:t>www.rustest.ru</a:t>
            </a:r>
            <a:r>
              <a:rPr sz="1800" b="1" spc="-25" dirty="0">
                <a:solidFill>
                  <a:srgbClr val="800000"/>
                </a:solidFill>
                <a:latin typeface="Georgia"/>
                <a:cs typeface="Georgia"/>
                <a:hlinkClick r:id="rId2"/>
              </a:rPr>
              <a:t>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- </a:t>
            </a:r>
            <a:r>
              <a:rPr sz="1800" b="1" spc="-30" dirty="0">
                <a:solidFill>
                  <a:srgbClr val="404040"/>
                </a:solidFill>
                <a:latin typeface="Georgia"/>
                <a:cs typeface="Georgia"/>
              </a:rPr>
              <a:t>Официальный </a:t>
            </a:r>
            <a:r>
              <a:rPr sz="1800" b="1" spc="45" dirty="0">
                <a:solidFill>
                  <a:srgbClr val="404040"/>
                </a:solidFill>
                <a:latin typeface="Georgia"/>
                <a:cs typeface="Georgia"/>
              </a:rPr>
              <a:t>сайт </a:t>
            </a:r>
            <a:r>
              <a:rPr sz="1800" b="1" spc="-5" dirty="0">
                <a:solidFill>
                  <a:srgbClr val="404040"/>
                </a:solidFill>
                <a:latin typeface="Georgia"/>
                <a:cs typeface="Georgia"/>
              </a:rPr>
              <a:t>Федерального</a:t>
            </a:r>
            <a:r>
              <a:rPr sz="1800" b="1" spc="-55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20" dirty="0">
                <a:solidFill>
                  <a:srgbClr val="404040"/>
                </a:solidFill>
                <a:latin typeface="Georgia"/>
                <a:cs typeface="Georgia"/>
              </a:rPr>
              <a:t>центра</a:t>
            </a:r>
            <a:endParaRPr sz="1800">
              <a:latin typeface="Georgia"/>
              <a:cs typeface="Georgia"/>
            </a:endParaRPr>
          </a:p>
          <a:p>
            <a:pPr marL="635" algn="ctr">
              <a:lnSpc>
                <a:spcPct val="100000"/>
              </a:lnSpc>
            </a:pPr>
            <a:r>
              <a:rPr lang="ru-RU" sz="1800" b="1" spc="20" dirty="0">
                <a:solidFill>
                  <a:srgbClr val="404040"/>
                </a:solidFill>
                <a:latin typeface="Georgia"/>
                <a:cs typeface="Georgia"/>
              </a:rPr>
              <a:t>Т</a:t>
            </a:r>
            <a:r>
              <a:rPr sz="1800" b="1" spc="20">
                <a:solidFill>
                  <a:srgbClr val="404040"/>
                </a:solidFill>
                <a:latin typeface="Georgia"/>
                <a:cs typeface="Georgia"/>
              </a:rPr>
              <a:t>естирования</a:t>
            </a:r>
            <a:endParaRPr sz="180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  <a:spcBef>
                <a:spcPts val="725"/>
              </a:spcBef>
              <a:tabLst>
                <a:tab pos="6275070" algn="l"/>
              </a:tabLst>
            </a:pPr>
            <a:r>
              <a:rPr sz="1800" b="1" u="heavy" spc="-15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Georgia"/>
                <a:cs typeface="Georgia"/>
              </a:rPr>
              <a:t>mon.gov.ru</a:t>
            </a:r>
            <a:r>
              <a:rPr sz="1800" b="1" spc="-15">
                <a:solidFill>
                  <a:srgbClr val="800000"/>
                </a:solidFill>
                <a:latin typeface="Georgia"/>
                <a:cs typeface="Georgia"/>
              </a:rPr>
              <a:t> </a:t>
            </a:r>
            <a:r>
              <a:rPr sz="1800" b="1" spc="-35" dirty="0">
                <a:solidFill>
                  <a:srgbClr val="404040"/>
                </a:solidFill>
                <a:latin typeface="Georgia"/>
                <a:cs typeface="Georgia"/>
              </a:rPr>
              <a:t>-  </a:t>
            </a:r>
            <a:r>
              <a:rPr sz="1800" b="1" spc="15" dirty="0">
                <a:solidFill>
                  <a:srgbClr val="404040"/>
                </a:solidFill>
                <a:latin typeface="Georgia"/>
                <a:cs typeface="Georgia"/>
              </a:rPr>
              <a:t>Министерство </a:t>
            </a:r>
            <a:r>
              <a:rPr sz="1800" b="1" spc="-20" dirty="0">
                <a:solidFill>
                  <a:srgbClr val="404040"/>
                </a:solidFill>
                <a:latin typeface="Georgia"/>
                <a:cs typeface="Georgia"/>
              </a:rPr>
              <a:t>образования</a:t>
            </a:r>
            <a:r>
              <a:rPr sz="1800" b="1" spc="280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-30" dirty="0">
                <a:solidFill>
                  <a:srgbClr val="404040"/>
                </a:solidFill>
                <a:latin typeface="Georgia"/>
                <a:cs typeface="Georgia"/>
              </a:rPr>
              <a:t>и</a:t>
            </a:r>
            <a:r>
              <a:rPr sz="1800" b="1" spc="175" dirty="0">
                <a:solidFill>
                  <a:srgbClr val="404040"/>
                </a:solidFill>
                <a:latin typeface="Georgia"/>
                <a:cs typeface="Georgia"/>
              </a:rPr>
              <a:t> </a:t>
            </a:r>
            <a:r>
              <a:rPr sz="1800" b="1" spc="5" dirty="0">
                <a:solidFill>
                  <a:srgbClr val="404040"/>
                </a:solidFill>
                <a:latin typeface="Georgia"/>
                <a:cs typeface="Georgia"/>
              </a:rPr>
              <a:t>науки	</a:t>
            </a:r>
            <a:r>
              <a:rPr sz="1800" b="1" dirty="0">
                <a:solidFill>
                  <a:srgbClr val="404040"/>
                </a:solidFill>
                <a:latin typeface="Georgia"/>
                <a:cs typeface="Georgia"/>
              </a:rPr>
              <a:t>Российской</a:t>
            </a:r>
            <a:endParaRPr sz="1800">
              <a:latin typeface="Georgia"/>
              <a:cs typeface="Georgia"/>
            </a:endParaRPr>
          </a:p>
          <a:p>
            <a:pPr marL="635" algn="ctr">
              <a:lnSpc>
                <a:spcPct val="100000"/>
              </a:lnSpc>
            </a:pPr>
            <a:r>
              <a:rPr sz="1800" b="1">
                <a:solidFill>
                  <a:srgbClr val="404040"/>
                </a:solidFill>
                <a:latin typeface="Georgia"/>
                <a:cs typeface="Georgia"/>
              </a:rPr>
              <a:t>Федерации</a:t>
            </a:r>
            <a:endParaRPr sz="1800">
              <a:latin typeface="Georgia"/>
              <a:cs typeface="Georgi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54147" y="0"/>
            <a:ext cx="380428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u="heavy" spc="-800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i="1" u="heavy" spc="-100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САЙТЫ </a:t>
            </a:r>
            <a:r>
              <a:rPr sz="3200" i="1" u="heavy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В</a:t>
            </a:r>
            <a:r>
              <a:rPr sz="3200" i="1" u="heavy" spc="-430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200" i="1" u="heavy" spc="-80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ПОМОЩЬ</a:t>
            </a:r>
            <a:endParaRPr sz="3200">
              <a:latin typeface="Times New Roman"/>
              <a:cs typeface="Times New Roman"/>
            </a:endParaRPr>
          </a:p>
        </p:txBody>
      </p:sp>
      <p:pic>
        <p:nvPicPr>
          <p:cNvPr id="5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03358C-E249-4B3B-B3C9-3585AB33B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A35129-6E69-4979-B969-2D7EC3B1E3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827" y="1589659"/>
            <a:ext cx="8810345" cy="1384995"/>
          </a:xfrm>
        </p:spPr>
        <p:txBody>
          <a:bodyPr/>
          <a:lstStyle/>
          <a:p>
            <a:r>
              <a:rPr lang="ru-RU" dirty="0"/>
              <a:t>На сайте школы </a:t>
            </a:r>
            <a:r>
              <a:rPr lang="en-US" dirty="0"/>
              <a:t>https://bisert1.uralschool.ru/</a:t>
            </a:r>
            <a:r>
              <a:rPr lang="ru-RU" dirty="0"/>
              <a:t> </a:t>
            </a:r>
          </a:p>
          <a:p>
            <a:r>
              <a:rPr lang="ru-RU" dirty="0"/>
              <a:t> размещены ссылки на </a:t>
            </a:r>
            <a:r>
              <a:rPr lang="ru-RU" dirty="0" err="1"/>
              <a:t>видеоконсультации</a:t>
            </a:r>
            <a:r>
              <a:rPr lang="ru-RU" dirty="0"/>
              <a:t> для подготовке к ЕГЭ </a:t>
            </a:r>
          </a:p>
          <a:p>
            <a:pPr algn="ctr"/>
            <a:r>
              <a:rPr lang="ru-RU" dirty="0">
                <a:solidFill>
                  <a:srgbClr val="00B0F0"/>
                </a:solidFill>
              </a:rPr>
              <a:t>русский язык, биология, физика, химия, история</a:t>
            </a:r>
          </a:p>
          <a:p>
            <a:pPr algn="ctr"/>
            <a:endParaRPr lang="ru-RU" dirty="0">
              <a:solidFill>
                <a:srgbClr val="00B0F0"/>
              </a:solidFill>
            </a:endParaRPr>
          </a:p>
          <a:p>
            <a:r>
              <a:rPr lang="ru-RU" dirty="0"/>
              <a:t>Методические рекомендации по написанию итогового сочинения.</a:t>
            </a:r>
          </a:p>
        </p:txBody>
      </p:sp>
      <p:pic>
        <p:nvPicPr>
          <p:cNvPr id="4" name="Picture 2" descr="C:\Users\Оксана\Desktop\thumb_ege.png">
            <a:extLst>
              <a:ext uri="{FF2B5EF4-FFF2-40B4-BE49-F238E27FC236}">
                <a16:creationId xmlns:a16="http://schemas.microsoft.com/office/drawing/2014/main" id="{0D803A31-D079-43FC-B1D0-482391C82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06116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676EB2-731C-43B6-B1DA-B43920B09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3350"/>
            <a:ext cx="2353068" cy="5740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066E21-3D22-4D83-9575-1C90EE8506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827" y="1589659"/>
            <a:ext cx="8810345" cy="2769989"/>
          </a:xfrm>
        </p:spPr>
        <p:txBody>
          <a:bodyPr/>
          <a:lstStyle/>
          <a:p>
            <a:r>
              <a:rPr lang="ru-RU" b="1" dirty="0"/>
              <a:t>МКОУ «</a:t>
            </a:r>
            <a:r>
              <a:rPr lang="ru-RU" b="1" dirty="0" err="1"/>
              <a:t>Бисертская</a:t>
            </a:r>
            <a:r>
              <a:rPr lang="ru-RU" b="1" dirty="0"/>
              <a:t> средняя школа №1»</a:t>
            </a:r>
          </a:p>
          <a:p>
            <a:r>
              <a:rPr lang="ru-RU" dirty="0"/>
              <a:t>Адрес: 623050 Свердловская область, п. Бисерть, ул. Октябрьская, 10</a:t>
            </a:r>
          </a:p>
          <a:p>
            <a:r>
              <a:rPr lang="ru-RU" dirty="0"/>
              <a:t>Телефон: (34398) 6-21-87</a:t>
            </a:r>
          </a:p>
          <a:p>
            <a:r>
              <a:rPr lang="ru-RU" dirty="0"/>
              <a:t>E-</a:t>
            </a:r>
            <a:r>
              <a:rPr lang="ru-RU" dirty="0" err="1"/>
              <a:t>mail</a:t>
            </a:r>
            <a:r>
              <a:rPr lang="ru-RU" dirty="0"/>
              <a:t>: </a:t>
            </a:r>
            <a:r>
              <a:rPr lang="en-US" dirty="0"/>
              <a:t>bisert-schkola@yandex.ru</a:t>
            </a:r>
            <a:endParaRPr lang="ru-RU" dirty="0"/>
          </a:p>
          <a:p>
            <a:endParaRPr lang="ru-RU" b="1" dirty="0"/>
          </a:p>
          <a:p>
            <a:r>
              <a:rPr lang="ru-RU" b="1" dirty="0"/>
              <a:t>Управление образования </a:t>
            </a:r>
            <a:r>
              <a:rPr lang="ru-RU" b="1" dirty="0" err="1"/>
              <a:t>Бисертского</a:t>
            </a:r>
            <a:r>
              <a:rPr lang="ru-RU" b="1" dirty="0"/>
              <a:t> городского округа</a:t>
            </a:r>
          </a:p>
          <a:p>
            <a:r>
              <a:rPr lang="ru-RU" dirty="0"/>
              <a:t>Адрес: 623050 Свердловская область, п. Бисерть, ул. Октябрьская, 1</a:t>
            </a:r>
          </a:p>
          <a:p>
            <a:r>
              <a:rPr lang="ru-RU" dirty="0"/>
              <a:t>Телефон: (34398) 6-16-70</a:t>
            </a:r>
          </a:p>
          <a:p>
            <a:r>
              <a:rPr lang="ru-RU" dirty="0"/>
              <a:t>E-</a:t>
            </a:r>
            <a:r>
              <a:rPr lang="ru-RU" dirty="0" err="1"/>
              <a:t>mail</a:t>
            </a:r>
            <a:r>
              <a:rPr lang="ru-RU" dirty="0"/>
              <a:t>: </a:t>
            </a:r>
            <a:r>
              <a:rPr lang="ru-RU" dirty="0">
                <a:hlinkClick r:id="rId2"/>
              </a:rPr>
              <a:t>oobgo@yandex.ru</a:t>
            </a:r>
            <a:endParaRPr lang="ru-RU" dirty="0"/>
          </a:p>
          <a:p>
            <a:endParaRPr lang="ru-RU" dirty="0"/>
          </a:p>
        </p:txBody>
      </p:sp>
      <p:pic>
        <p:nvPicPr>
          <p:cNvPr id="5" name="Picture 2" descr="C:\Users\Оксана\Desktop\thumb_ege.png">
            <a:extLst>
              <a:ext uri="{FF2B5EF4-FFF2-40B4-BE49-F238E27FC236}">
                <a16:creationId xmlns:a16="http://schemas.microsoft.com/office/drawing/2014/main" id="{60D9085C-3609-4B7E-9091-E0335C454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2163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61822" y="103123"/>
            <a:ext cx="7987030" cy="488851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92325">
              <a:lnSpc>
                <a:spcPts val="2640"/>
              </a:lnSpc>
              <a:spcBef>
                <a:spcPts val="10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СДАЧА </a:t>
            </a:r>
            <a:r>
              <a:rPr sz="2400" b="1" u="heavy" spc="-1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ОБЯЗАТЕЛЬНЫХ</a:t>
            </a:r>
            <a:r>
              <a:rPr sz="2400" b="1" u="heavy" spc="-26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9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ЭКЗАМЕНОВ</a:t>
            </a:r>
            <a:endParaRPr sz="2400" dirty="0">
              <a:latin typeface="Times New Roman"/>
              <a:cs typeface="Times New Roman"/>
            </a:endParaRPr>
          </a:p>
          <a:p>
            <a:pPr marL="3611879">
              <a:lnSpc>
                <a:spcPts val="2640"/>
              </a:lnSpc>
            </a:pPr>
            <a:r>
              <a:rPr sz="2400" u="heavy" spc="-59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В </a:t>
            </a:r>
            <a:r>
              <a:rPr sz="2400" b="1" u="heavy" spc="-12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ФОРМАТЕ</a:t>
            </a:r>
            <a:r>
              <a:rPr sz="2400" b="1" u="heavy" spc="-4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ЕГЭ</a:t>
            </a:r>
            <a:endParaRPr sz="2400" dirty="0">
              <a:latin typeface="Times New Roman"/>
              <a:cs typeface="Times New Roman"/>
            </a:endParaRPr>
          </a:p>
          <a:p>
            <a:pPr marL="783590" marR="288290" indent="-487680">
              <a:lnSpc>
                <a:spcPct val="100000"/>
              </a:lnSpc>
              <a:spcBef>
                <a:spcPts val="1475"/>
              </a:spcBef>
              <a:buFont typeface="Wingdings"/>
              <a:buChar char=""/>
              <a:tabLst>
                <a:tab pos="552450" algn="l"/>
              </a:tabLst>
            </a:pPr>
            <a:r>
              <a:rPr sz="2400" b="1" spc="5" dirty="0">
                <a:solidFill>
                  <a:srgbClr val="C00000"/>
                </a:solidFill>
                <a:latin typeface="Georgia"/>
                <a:cs typeface="Georgia"/>
              </a:rPr>
              <a:t>Обязательными</a:t>
            </a:r>
            <a:r>
              <a:rPr sz="2400" b="1" spc="5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400" spc="15" dirty="0">
                <a:latin typeface="Georgia"/>
                <a:cs typeface="Georgia"/>
              </a:rPr>
              <a:t>для </a:t>
            </a:r>
            <a:r>
              <a:rPr sz="2400" spc="140" dirty="0">
                <a:latin typeface="Georgia"/>
                <a:cs typeface="Georgia"/>
              </a:rPr>
              <a:t>всех </a:t>
            </a:r>
            <a:r>
              <a:rPr sz="2400" spc="125" dirty="0">
                <a:latin typeface="Georgia"/>
                <a:cs typeface="Georgia"/>
              </a:rPr>
              <a:t>выпускников </a:t>
            </a:r>
            <a:r>
              <a:rPr sz="2400" spc="55" dirty="0">
                <a:latin typeface="Georgia"/>
                <a:cs typeface="Georgia"/>
              </a:rPr>
              <a:t>школ  </a:t>
            </a:r>
            <a:r>
              <a:rPr sz="2400" spc="100" dirty="0">
                <a:latin typeface="Georgia"/>
                <a:cs typeface="Georgia"/>
              </a:rPr>
              <a:t>текущего года </a:t>
            </a:r>
            <a:r>
              <a:rPr sz="2400" spc="95" dirty="0">
                <a:latin typeface="Georgia"/>
                <a:cs typeface="Georgia"/>
              </a:rPr>
              <a:t>являются </a:t>
            </a:r>
            <a:r>
              <a:rPr sz="2400" b="1" spc="10" dirty="0">
                <a:solidFill>
                  <a:srgbClr val="C00000"/>
                </a:solidFill>
                <a:latin typeface="Georgia"/>
                <a:cs typeface="Georgia"/>
              </a:rPr>
              <a:t>ЕГЭ </a:t>
            </a:r>
            <a:r>
              <a:rPr sz="2400" b="1" spc="-25" dirty="0" err="1">
                <a:solidFill>
                  <a:srgbClr val="C00000"/>
                </a:solidFill>
                <a:latin typeface="Georgia"/>
                <a:cs typeface="Georgia"/>
              </a:rPr>
              <a:t>по</a:t>
            </a:r>
            <a:r>
              <a:rPr sz="2400" b="1" spc="-3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400" b="1" spc="70" dirty="0" err="1">
                <a:solidFill>
                  <a:srgbClr val="C00000"/>
                </a:solidFill>
                <a:latin typeface="Georgia"/>
                <a:cs typeface="Georgia"/>
              </a:rPr>
              <a:t>русскому</a:t>
            </a:r>
            <a:r>
              <a:rPr lang="ru-RU" sz="2400" b="1" spc="7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400" b="1" spc="40" dirty="0" err="1">
                <a:solidFill>
                  <a:srgbClr val="C00000"/>
                </a:solidFill>
                <a:latin typeface="Georgia"/>
                <a:cs typeface="Georgia"/>
              </a:rPr>
              <a:t>языку</a:t>
            </a:r>
            <a:r>
              <a:rPr sz="2400" b="1" spc="4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400" b="1" spc="-45" dirty="0">
                <a:solidFill>
                  <a:srgbClr val="C00000"/>
                </a:solidFill>
                <a:latin typeface="Georgia"/>
                <a:cs typeface="Georgia"/>
              </a:rPr>
              <a:t>и </a:t>
            </a:r>
            <a:r>
              <a:rPr sz="2400" b="1" dirty="0">
                <a:solidFill>
                  <a:srgbClr val="C00000"/>
                </a:solidFill>
                <a:latin typeface="Georgia"/>
                <a:cs typeface="Georgia"/>
              </a:rPr>
              <a:t>математике(базовая) </a:t>
            </a:r>
            <a:r>
              <a:rPr sz="2400" b="1" spc="-100" dirty="0">
                <a:solidFill>
                  <a:srgbClr val="C00000"/>
                </a:solidFill>
                <a:latin typeface="Georgia"/>
                <a:cs typeface="Georgia"/>
              </a:rPr>
              <a:t>или  </a:t>
            </a:r>
            <a:r>
              <a:rPr sz="2400" b="1" spc="60" dirty="0">
                <a:solidFill>
                  <a:srgbClr val="C00000"/>
                </a:solidFill>
                <a:latin typeface="Georgia"/>
                <a:cs typeface="Georgia"/>
              </a:rPr>
              <a:t>математика</a:t>
            </a:r>
            <a:r>
              <a:rPr sz="2400" b="1" spc="16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400" b="1" spc="-70" dirty="0">
                <a:solidFill>
                  <a:srgbClr val="C00000"/>
                </a:solidFill>
                <a:latin typeface="Georgia"/>
                <a:cs typeface="Georgia"/>
              </a:rPr>
              <a:t>(</a:t>
            </a:r>
            <a:r>
              <a:rPr sz="2400" b="1" spc="-70" dirty="0" err="1">
                <a:solidFill>
                  <a:srgbClr val="C00000"/>
                </a:solidFill>
                <a:latin typeface="Georgia"/>
                <a:cs typeface="Georgia"/>
              </a:rPr>
              <a:t>профильная</a:t>
            </a:r>
            <a:r>
              <a:rPr sz="2400" b="1" spc="-70" dirty="0">
                <a:solidFill>
                  <a:srgbClr val="C00000"/>
                </a:solidFill>
                <a:latin typeface="Georgia"/>
                <a:cs typeface="Georgia"/>
              </a:rPr>
              <a:t>)</a:t>
            </a:r>
            <a:endParaRPr sz="2400" dirty="0">
              <a:solidFill>
                <a:srgbClr val="C00000"/>
              </a:solidFill>
              <a:latin typeface="Georgia"/>
              <a:cs typeface="Georgia"/>
            </a:endParaRPr>
          </a:p>
          <a:p>
            <a:pPr marL="269240" marR="5080" indent="-269240">
              <a:lnSpc>
                <a:spcPts val="2860"/>
              </a:lnSpc>
              <a:spcBef>
                <a:spcPts val="2445"/>
              </a:spcBef>
              <a:buFont typeface="Wingdings"/>
              <a:buChar char=""/>
              <a:tabLst>
                <a:tab pos="269240" algn="l"/>
              </a:tabLst>
            </a:pPr>
            <a:r>
              <a:rPr sz="2400" b="1" spc="-30" dirty="0">
                <a:solidFill>
                  <a:srgbClr val="C00000"/>
                </a:solidFill>
                <a:latin typeface="Georgia"/>
                <a:cs typeface="Georgia"/>
              </a:rPr>
              <a:t>Положительные </a:t>
            </a:r>
            <a:r>
              <a:rPr sz="2400" b="1" spc="40" dirty="0">
                <a:solidFill>
                  <a:srgbClr val="C00000"/>
                </a:solidFill>
                <a:latin typeface="Georgia"/>
                <a:cs typeface="Georgia"/>
              </a:rPr>
              <a:t>результаты </a:t>
            </a:r>
            <a:r>
              <a:rPr sz="2400" b="1" spc="-110" dirty="0">
                <a:solidFill>
                  <a:srgbClr val="C00000"/>
                </a:solidFill>
                <a:latin typeface="Georgia"/>
                <a:cs typeface="Georgia"/>
              </a:rPr>
              <a:t>ГИА </a:t>
            </a:r>
            <a:r>
              <a:rPr sz="2400" b="1" spc="-25" dirty="0">
                <a:solidFill>
                  <a:srgbClr val="C00000"/>
                </a:solidFill>
                <a:latin typeface="Georgia"/>
                <a:cs typeface="Georgia"/>
              </a:rPr>
              <a:t>по </a:t>
            </a:r>
            <a:r>
              <a:rPr sz="2400" b="1" spc="70" dirty="0">
                <a:solidFill>
                  <a:srgbClr val="C00000"/>
                </a:solidFill>
                <a:latin typeface="Georgia"/>
                <a:cs typeface="Georgia"/>
              </a:rPr>
              <a:t>русскому  </a:t>
            </a:r>
            <a:r>
              <a:rPr sz="2400" b="1" spc="40" dirty="0">
                <a:solidFill>
                  <a:srgbClr val="C00000"/>
                </a:solidFill>
                <a:latin typeface="Georgia"/>
                <a:cs typeface="Georgia"/>
              </a:rPr>
              <a:t>языку </a:t>
            </a:r>
            <a:r>
              <a:rPr sz="2400" b="1" spc="-45" dirty="0">
                <a:solidFill>
                  <a:srgbClr val="C00000"/>
                </a:solidFill>
                <a:latin typeface="Georgia"/>
                <a:cs typeface="Georgia"/>
              </a:rPr>
              <a:t>и </a:t>
            </a:r>
            <a:r>
              <a:rPr sz="2400" b="1" spc="70" dirty="0">
                <a:solidFill>
                  <a:srgbClr val="C00000"/>
                </a:solidFill>
                <a:latin typeface="Georgia"/>
                <a:cs typeface="Georgia"/>
              </a:rPr>
              <a:t>математике</a:t>
            </a:r>
            <a:r>
              <a:rPr sz="2400" b="1" spc="-70" dirty="0">
                <a:solidFill>
                  <a:srgbClr val="C00000"/>
                </a:solidFill>
                <a:latin typeface="Georgia"/>
                <a:cs typeface="Georgia"/>
              </a:rPr>
              <a:t> </a:t>
            </a:r>
            <a:r>
              <a:rPr sz="2400" spc="45" dirty="0">
                <a:latin typeface="Georgia"/>
                <a:cs typeface="Georgia"/>
              </a:rPr>
              <a:t>(преодоление</a:t>
            </a:r>
            <a:endParaRPr sz="2400" dirty="0">
              <a:latin typeface="Georgia"/>
              <a:cs typeface="Georgia"/>
            </a:endParaRPr>
          </a:p>
          <a:p>
            <a:pPr marL="899160" marR="635635" algn="ctr">
              <a:lnSpc>
                <a:spcPts val="2880"/>
              </a:lnSpc>
            </a:pPr>
            <a:r>
              <a:rPr sz="2400" spc="70" dirty="0">
                <a:latin typeface="Georgia"/>
                <a:cs typeface="Georgia"/>
              </a:rPr>
              <a:t>минимальной </a:t>
            </a:r>
            <a:r>
              <a:rPr sz="2400" spc="114" dirty="0">
                <a:latin typeface="Georgia"/>
                <a:cs typeface="Georgia"/>
              </a:rPr>
              <a:t>границы, </a:t>
            </a:r>
            <a:r>
              <a:rPr sz="2400" spc="105" dirty="0">
                <a:latin typeface="Georgia"/>
                <a:cs typeface="Georgia"/>
              </a:rPr>
              <a:t>устанавливаемой  </a:t>
            </a:r>
            <a:r>
              <a:rPr sz="2400" spc="85" dirty="0">
                <a:latin typeface="Georgia"/>
                <a:cs typeface="Georgia"/>
              </a:rPr>
              <a:t>ежегодно </a:t>
            </a:r>
            <a:r>
              <a:rPr sz="2400" spc="60" dirty="0">
                <a:latin typeface="Georgia"/>
                <a:cs typeface="Georgia"/>
              </a:rPr>
              <a:t>Росообрнадзором),</a:t>
            </a:r>
            <a:r>
              <a:rPr sz="2400" spc="320" dirty="0">
                <a:latin typeface="Georgia"/>
                <a:cs typeface="Georgia"/>
              </a:rPr>
              <a:t> </a:t>
            </a:r>
            <a:r>
              <a:rPr sz="2400" spc="95" dirty="0">
                <a:latin typeface="Georgia"/>
                <a:cs typeface="Georgia"/>
              </a:rPr>
              <a:t>являются</a:t>
            </a:r>
            <a:endParaRPr sz="2400" dirty="0">
              <a:latin typeface="Georgia"/>
              <a:cs typeface="Georgia"/>
            </a:endParaRPr>
          </a:p>
          <a:p>
            <a:pPr marL="830580" marR="567690" indent="-1270" algn="ctr">
              <a:lnSpc>
                <a:spcPts val="2860"/>
              </a:lnSpc>
              <a:spcBef>
                <a:spcPts val="45"/>
              </a:spcBef>
            </a:pPr>
            <a:r>
              <a:rPr sz="2400" b="1" spc="5" dirty="0">
                <a:solidFill>
                  <a:srgbClr val="C00000"/>
                </a:solidFill>
                <a:latin typeface="Georgia"/>
                <a:cs typeface="Georgia"/>
              </a:rPr>
              <a:t>основанием </a:t>
            </a:r>
            <a:r>
              <a:rPr sz="2400" b="1" spc="-10" dirty="0">
                <a:solidFill>
                  <a:srgbClr val="C00000"/>
                </a:solidFill>
                <a:latin typeface="Georgia"/>
                <a:cs typeface="Georgia"/>
              </a:rPr>
              <a:t>для </a:t>
            </a:r>
            <a:r>
              <a:rPr sz="2400" b="1" spc="25" dirty="0">
                <a:solidFill>
                  <a:srgbClr val="C00000"/>
                </a:solidFill>
                <a:latin typeface="Georgia"/>
                <a:cs typeface="Georgia"/>
              </a:rPr>
              <a:t>выдачи </a:t>
            </a:r>
            <a:r>
              <a:rPr sz="2400" b="1" spc="50" dirty="0">
                <a:solidFill>
                  <a:srgbClr val="C00000"/>
                </a:solidFill>
                <a:latin typeface="Georgia"/>
                <a:cs typeface="Georgia"/>
              </a:rPr>
              <a:t>выпускнику  </a:t>
            </a:r>
            <a:r>
              <a:rPr sz="2400" b="1" spc="95" dirty="0">
                <a:solidFill>
                  <a:srgbClr val="C00000"/>
                </a:solidFill>
                <a:latin typeface="Georgia"/>
                <a:cs typeface="Georgia"/>
              </a:rPr>
              <a:t>аттестата </a:t>
            </a:r>
            <a:r>
              <a:rPr sz="2400" spc="50" dirty="0">
                <a:latin typeface="Georgia"/>
                <a:cs typeface="Georgia"/>
              </a:rPr>
              <a:t>о </a:t>
            </a:r>
            <a:r>
              <a:rPr sz="2400" spc="100" dirty="0">
                <a:latin typeface="Georgia"/>
                <a:cs typeface="Georgia"/>
              </a:rPr>
              <a:t>среднем </a:t>
            </a:r>
            <a:r>
              <a:rPr sz="2400" spc="70" dirty="0">
                <a:latin typeface="Georgia"/>
                <a:cs typeface="Georgia"/>
              </a:rPr>
              <a:t>общем</a:t>
            </a:r>
            <a:r>
              <a:rPr sz="2400" spc="445" dirty="0">
                <a:latin typeface="Georgia"/>
                <a:cs typeface="Georgia"/>
              </a:rPr>
              <a:t> </a:t>
            </a:r>
            <a:r>
              <a:rPr sz="2400" spc="95" dirty="0">
                <a:latin typeface="Georgia"/>
                <a:cs typeface="Georgia"/>
              </a:rPr>
              <a:t>образовании.</a:t>
            </a:r>
            <a:endParaRPr sz="2400" dirty="0">
              <a:latin typeface="Georgia"/>
              <a:cs typeface="Georgia"/>
            </a:endParaRPr>
          </a:p>
        </p:txBody>
      </p:sp>
      <p:pic>
        <p:nvPicPr>
          <p:cNvPr id="102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31342" y="103123"/>
            <a:ext cx="8032115" cy="4563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9410" algn="ctr">
              <a:lnSpc>
                <a:spcPts val="2640"/>
              </a:lnSpc>
              <a:spcBef>
                <a:spcPts val="100"/>
              </a:spcBef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ПОЛУЧЕНИЕ </a:t>
            </a:r>
            <a:r>
              <a:rPr lang="ru-RU" sz="2400" b="1" u="heavy" spc="-1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АТТЕСТАТА </a:t>
            </a:r>
            <a:r>
              <a:rPr lang="ru-RU" sz="2400" b="1" u="heavy" spc="-17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</a:t>
            </a:r>
            <a:r>
              <a:rPr lang="ru-RU" sz="2400" b="1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35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9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СРЕДНЕМ</a:t>
            </a:r>
            <a:endParaRPr sz="2400" dirty="0">
              <a:latin typeface="Times New Roman"/>
              <a:cs typeface="Times New Roman"/>
            </a:endParaRPr>
          </a:p>
          <a:p>
            <a:pPr marL="1628775" algn="ctr">
              <a:lnSpc>
                <a:spcPts val="2640"/>
              </a:lnSpc>
            </a:pPr>
            <a:r>
              <a:rPr sz="2400" u="heavy" spc="-60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ОБЩЕМ</a:t>
            </a:r>
            <a:r>
              <a:rPr sz="2400" b="1" u="heavy" spc="-2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lang="ru-RU" sz="2400" b="1" u="heavy" spc="-24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ОБРАЗОВАНИИ:</a:t>
            </a:r>
            <a:endParaRPr sz="2400" dirty="0">
              <a:latin typeface="Times New Roman"/>
              <a:cs typeface="Times New Roman"/>
            </a:endParaRPr>
          </a:p>
          <a:p>
            <a:pPr marL="2540" algn="ctr">
              <a:lnSpc>
                <a:spcPts val="2735"/>
              </a:lnSpc>
              <a:spcBef>
                <a:spcPts val="1640"/>
              </a:spcBef>
            </a:pPr>
            <a:r>
              <a:rPr sz="2400" spc="130" dirty="0">
                <a:latin typeface="Georgia"/>
                <a:cs typeface="Georgia"/>
              </a:rPr>
              <a:t>Выпускникам, </a:t>
            </a:r>
            <a:r>
              <a:rPr sz="2400" spc="90" dirty="0">
                <a:latin typeface="Georgia"/>
                <a:cs typeface="Georgia"/>
              </a:rPr>
              <a:t>не </a:t>
            </a:r>
            <a:r>
              <a:rPr sz="2400" spc="95" dirty="0">
                <a:latin typeface="Georgia"/>
                <a:cs typeface="Georgia"/>
              </a:rPr>
              <a:t>допущенным </a:t>
            </a:r>
            <a:r>
              <a:rPr sz="2400" spc="165" dirty="0">
                <a:latin typeface="Georgia"/>
                <a:cs typeface="Georgia"/>
              </a:rPr>
              <a:t>к</a:t>
            </a:r>
            <a:r>
              <a:rPr sz="2400" spc="409" dirty="0">
                <a:latin typeface="Georgia"/>
                <a:cs typeface="Georgia"/>
              </a:rPr>
              <a:t> </a:t>
            </a:r>
            <a:r>
              <a:rPr sz="2400" spc="110" dirty="0">
                <a:latin typeface="Georgia"/>
                <a:cs typeface="Georgia"/>
              </a:rPr>
              <a:t>государственной</a:t>
            </a:r>
            <a:endParaRPr sz="2400" dirty="0">
              <a:latin typeface="Georgia"/>
              <a:cs typeface="Georgia"/>
            </a:endParaRPr>
          </a:p>
          <a:p>
            <a:pPr algn="ctr">
              <a:lnSpc>
                <a:spcPts val="2590"/>
              </a:lnSpc>
            </a:pPr>
            <a:r>
              <a:rPr sz="2400" spc="35" dirty="0">
                <a:latin typeface="Georgia"/>
                <a:cs typeface="Georgia"/>
              </a:rPr>
              <a:t>(итоговой) </a:t>
            </a:r>
            <a:r>
              <a:rPr sz="2400" spc="125" dirty="0">
                <a:latin typeface="Georgia"/>
                <a:cs typeface="Georgia"/>
              </a:rPr>
              <a:t>аттестации, </a:t>
            </a:r>
            <a:r>
              <a:rPr sz="2400" spc="90" dirty="0">
                <a:latin typeface="Georgia"/>
                <a:cs typeface="Georgia"/>
              </a:rPr>
              <a:t>не</a:t>
            </a:r>
            <a:r>
              <a:rPr sz="2400" spc="405" dirty="0">
                <a:latin typeface="Georgia"/>
                <a:cs typeface="Georgia"/>
              </a:rPr>
              <a:t> </a:t>
            </a:r>
            <a:r>
              <a:rPr sz="2400" spc="110" dirty="0">
                <a:latin typeface="Georgia"/>
                <a:cs typeface="Georgia"/>
              </a:rPr>
              <a:t>прошедшим</a:t>
            </a:r>
            <a:endParaRPr sz="2400" dirty="0">
              <a:latin typeface="Georgia"/>
              <a:cs typeface="Georgia"/>
            </a:endParaRPr>
          </a:p>
          <a:p>
            <a:pPr marL="720725" marR="713740" algn="ctr">
              <a:lnSpc>
                <a:spcPts val="2590"/>
              </a:lnSpc>
              <a:spcBef>
                <a:spcPts val="180"/>
              </a:spcBef>
            </a:pPr>
            <a:r>
              <a:rPr sz="2400" spc="120" dirty="0">
                <a:latin typeface="Georgia"/>
                <a:cs typeface="Georgia"/>
              </a:rPr>
              <a:t>государственную </a:t>
            </a:r>
            <a:r>
              <a:rPr sz="2400" spc="45" dirty="0">
                <a:latin typeface="Georgia"/>
                <a:cs typeface="Georgia"/>
              </a:rPr>
              <a:t>(итоговую) </a:t>
            </a:r>
            <a:r>
              <a:rPr sz="2400" spc="135" dirty="0">
                <a:latin typeface="Georgia"/>
                <a:cs typeface="Georgia"/>
              </a:rPr>
              <a:t>аттестацию </a:t>
            </a:r>
            <a:r>
              <a:rPr sz="2400" spc="195" dirty="0">
                <a:latin typeface="Georgia"/>
                <a:cs typeface="Georgia"/>
              </a:rPr>
              <a:t>в  </a:t>
            </a:r>
            <a:r>
              <a:rPr sz="2400" spc="90" dirty="0">
                <a:latin typeface="Georgia"/>
                <a:cs typeface="Georgia"/>
              </a:rPr>
              <a:t>установленные </a:t>
            </a:r>
            <a:r>
              <a:rPr sz="2400" spc="110" dirty="0">
                <a:latin typeface="Georgia"/>
                <a:cs typeface="Georgia"/>
              </a:rPr>
              <a:t>сроки </a:t>
            </a:r>
            <a:r>
              <a:rPr sz="2400" dirty="0">
                <a:latin typeface="Georgia"/>
                <a:cs typeface="Georgia"/>
              </a:rPr>
              <a:t>или</a:t>
            </a:r>
            <a:r>
              <a:rPr sz="2400" spc="375" dirty="0">
                <a:latin typeface="Georgia"/>
                <a:cs typeface="Georgia"/>
              </a:rPr>
              <a:t> </a:t>
            </a:r>
            <a:r>
              <a:rPr sz="2400" spc="75" dirty="0">
                <a:latin typeface="Georgia"/>
                <a:cs typeface="Georgia"/>
              </a:rPr>
              <a:t>получившим</a:t>
            </a:r>
            <a:endParaRPr sz="2400" dirty="0">
              <a:latin typeface="Georgia"/>
              <a:cs typeface="Georgia"/>
            </a:endParaRPr>
          </a:p>
          <a:p>
            <a:pPr marL="12065" marR="5080" algn="ctr">
              <a:lnSpc>
                <a:spcPts val="2590"/>
              </a:lnSpc>
              <a:spcBef>
                <a:spcPts val="10"/>
              </a:spcBef>
            </a:pPr>
            <a:r>
              <a:rPr sz="2400" spc="80" dirty="0">
                <a:latin typeface="Georgia"/>
                <a:cs typeface="Georgia"/>
              </a:rPr>
              <a:t>неудовлетворительные </a:t>
            </a:r>
            <a:r>
              <a:rPr sz="2400" spc="75" dirty="0">
                <a:latin typeface="Georgia"/>
                <a:cs typeface="Georgia"/>
              </a:rPr>
              <a:t>результаты </a:t>
            </a:r>
            <a:r>
              <a:rPr sz="2400" spc="140" dirty="0">
                <a:latin typeface="Georgia"/>
                <a:cs typeface="Georgia"/>
              </a:rPr>
              <a:t>на </a:t>
            </a:r>
            <a:r>
              <a:rPr sz="2400" spc="65" dirty="0">
                <a:latin typeface="Georgia"/>
                <a:cs typeface="Georgia"/>
              </a:rPr>
              <a:t>обязательных  </a:t>
            </a:r>
            <a:r>
              <a:rPr sz="2400" spc="105" dirty="0">
                <a:latin typeface="Georgia"/>
                <a:cs typeface="Georgia"/>
              </a:rPr>
              <a:t>экзаменах </a:t>
            </a:r>
            <a:r>
              <a:rPr sz="2400" spc="80" dirty="0">
                <a:latin typeface="Georgia"/>
                <a:cs typeface="Georgia"/>
              </a:rPr>
              <a:t>по </a:t>
            </a:r>
            <a:r>
              <a:rPr sz="2400" spc="114" dirty="0">
                <a:latin typeface="Georgia"/>
                <a:cs typeface="Georgia"/>
              </a:rPr>
              <a:t>русскому </a:t>
            </a:r>
            <a:r>
              <a:rPr sz="2400" spc="100" dirty="0">
                <a:latin typeface="Georgia"/>
                <a:cs typeface="Georgia"/>
              </a:rPr>
              <a:t>языку </a:t>
            </a:r>
            <a:r>
              <a:rPr sz="2400" spc="90" dirty="0">
                <a:latin typeface="Georgia"/>
                <a:cs typeface="Georgia"/>
              </a:rPr>
              <a:t>и </a:t>
            </a:r>
            <a:r>
              <a:rPr sz="2400" spc="120" dirty="0">
                <a:latin typeface="Georgia"/>
                <a:cs typeface="Georgia"/>
              </a:rPr>
              <a:t>математике, </a:t>
            </a:r>
            <a:r>
              <a:rPr sz="2400" spc="-5" dirty="0">
                <a:latin typeface="Georgia"/>
                <a:cs typeface="Georgia"/>
              </a:rPr>
              <a:t>либо  </a:t>
            </a:r>
            <a:r>
              <a:rPr sz="2400" spc="80" dirty="0">
                <a:latin typeface="Georgia"/>
                <a:cs typeface="Georgia"/>
              </a:rPr>
              <a:t>получившим </a:t>
            </a:r>
            <a:r>
              <a:rPr sz="2400" spc="100" dirty="0">
                <a:latin typeface="Georgia"/>
                <a:cs typeface="Georgia"/>
              </a:rPr>
              <a:t>повторно</a:t>
            </a:r>
            <a:r>
              <a:rPr sz="2400" spc="295" dirty="0">
                <a:latin typeface="Georgia"/>
                <a:cs typeface="Georgia"/>
              </a:rPr>
              <a:t> </a:t>
            </a:r>
            <a:r>
              <a:rPr sz="2400" spc="80" dirty="0">
                <a:latin typeface="Georgia"/>
                <a:cs typeface="Georgia"/>
              </a:rPr>
              <a:t>неудовлетворительный</a:t>
            </a:r>
            <a:endParaRPr sz="2400" dirty="0">
              <a:latin typeface="Georgia"/>
              <a:cs typeface="Georgia"/>
            </a:endParaRPr>
          </a:p>
          <a:p>
            <a:pPr marL="815340">
              <a:lnSpc>
                <a:spcPts val="2415"/>
              </a:lnSpc>
            </a:pPr>
            <a:r>
              <a:rPr sz="2400" spc="75" dirty="0">
                <a:latin typeface="Georgia"/>
                <a:cs typeface="Georgia"/>
              </a:rPr>
              <a:t>результат </a:t>
            </a:r>
            <a:r>
              <a:rPr sz="2400" spc="80" dirty="0">
                <a:latin typeface="Georgia"/>
                <a:cs typeface="Georgia"/>
              </a:rPr>
              <a:t>по одному </a:t>
            </a:r>
            <a:r>
              <a:rPr sz="2400" spc="50" dirty="0">
                <a:latin typeface="Georgia"/>
                <a:cs typeface="Georgia"/>
              </a:rPr>
              <a:t>из </a:t>
            </a:r>
            <a:r>
              <a:rPr sz="2400" spc="105" dirty="0">
                <a:latin typeface="Georgia"/>
                <a:cs typeface="Georgia"/>
              </a:rPr>
              <a:t>этих предметов</a:t>
            </a:r>
            <a:r>
              <a:rPr sz="2400" spc="720" dirty="0">
                <a:latin typeface="Georgia"/>
                <a:cs typeface="Georgia"/>
              </a:rPr>
              <a:t> </a:t>
            </a:r>
            <a:r>
              <a:rPr sz="2400" spc="195" dirty="0">
                <a:latin typeface="Georgia"/>
                <a:cs typeface="Georgia"/>
              </a:rPr>
              <a:t>в</a:t>
            </a:r>
            <a:endParaRPr sz="2400" dirty="0">
              <a:latin typeface="Georgia"/>
              <a:cs typeface="Georgia"/>
            </a:endParaRPr>
          </a:p>
          <a:p>
            <a:pPr marL="495300" marR="487680" algn="ctr">
              <a:lnSpc>
                <a:spcPct val="90000"/>
              </a:lnSpc>
              <a:spcBef>
                <a:spcPts val="145"/>
              </a:spcBef>
            </a:pPr>
            <a:r>
              <a:rPr sz="2400" spc="55" dirty="0">
                <a:latin typeface="Georgia"/>
                <a:cs typeface="Georgia"/>
              </a:rPr>
              <a:t>дополнительные </a:t>
            </a:r>
            <a:r>
              <a:rPr sz="2400" spc="110" dirty="0">
                <a:latin typeface="Georgia"/>
                <a:cs typeface="Georgia"/>
              </a:rPr>
              <a:t>сроки, </a:t>
            </a:r>
            <a:r>
              <a:rPr sz="2400" spc="130" dirty="0">
                <a:latin typeface="Georgia"/>
                <a:cs typeface="Georgia"/>
              </a:rPr>
              <a:t>выдается</a:t>
            </a:r>
            <a:r>
              <a:rPr sz="2400" u="heavy" spc="130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Georgia"/>
                <a:cs typeface="Georgia"/>
              </a:rPr>
              <a:t> </a:t>
            </a:r>
            <a:r>
              <a:rPr sz="2400" b="1" u="heavy" spc="1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Georgia"/>
                <a:cs typeface="Georgia"/>
              </a:rPr>
              <a:t>справка</a:t>
            </a:r>
            <a:r>
              <a:rPr sz="2400" b="1" spc="10" dirty="0">
                <a:solidFill>
                  <a:srgbClr val="FF0000"/>
                </a:solidFill>
                <a:latin typeface="Georgia"/>
                <a:cs typeface="Georgia"/>
              </a:rPr>
              <a:t> </a:t>
            </a:r>
            <a:r>
              <a:rPr sz="2400" spc="40" dirty="0">
                <a:latin typeface="Georgia"/>
                <a:cs typeface="Georgia"/>
              </a:rPr>
              <a:t>об  </a:t>
            </a:r>
            <a:r>
              <a:rPr sz="2400" spc="75" dirty="0">
                <a:latin typeface="Georgia"/>
                <a:cs typeface="Georgia"/>
              </a:rPr>
              <a:t>обучении </a:t>
            </a:r>
            <a:r>
              <a:rPr sz="2400" spc="195" dirty="0">
                <a:latin typeface="Georgia"/>
                <a:cs typeface="Georgia"/>
              </a:rPr>
              <a:t>в </a:t>
            </a:r>
            <a:r>
              <a:rPr sz="2400" spc="75" dirty="0">
                <a:latin typeface="Georgia"/>
                <a:cs typeface="Georgia"/>
              </a:rPr>
              <a:t>образовательном </a:t>
            </a:r>
            <a:r>
              <a:rPr sz="2400" spc="100" dirty="0">
                <a:latin typeface="Georgia"/>
                <a:cs typeface="Georgia"/>
              </a:rPr>
              <a:t>учреждении </a:t>
            </a:r>
            <a:r>
              <a:rPr sz="2400" spc="80" dirty="0">
                <a:latin typeface="Georgia"/>
                <a:cs typeface="Georgia"/>
              </a:rPr>
              <a:t>по  </a:t>
            </a:r>
            <a:r>
              <a:rPr sz="2400" spc="85" dirty="0">
                <a:latin typeface="Georgia"/>
                <a:cs typeface="Georgia"/>
              </a:rPr>
              <a:t>установленной</a:t>
            </a:r>
            <a:r>
              <a:rPr sz="2400" spc="190" dirty="0">
                <a:latin typeface="Georgia"/>
                <a:cs typeface="Georgia"/>
              </a:rPr>
              <a:t> </a:t>
            </a:r>
            <a:r>
              <a:rPr sz="2400" spc="110" dirty="0">
                <a:latin typeface="Georgia"/>
                <a:cs typeface="Georgia"/>
              </a:rPr>
              <a:t>форме.</a:t>
            </a:r>
            <a:endParaRPr sz="2400" dirty="0">
              <a:latin typeface="Georgia"/>
              <a:cs typeface="Georgia"/>
            </a:endParaRPr>
          </a:p>
        </p:txBody>
      </p:sp>
      <p:pic>
        <p:nvPicPr>
          <p:cNvPr id="4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45668" y="784123"/>
            <a:ext cx="8215502" cy="4083169"/>
          </a:xfrm>
          <a:prstGeom prst="rect">
            <a:avLst/>
          </a:prstGeom>
        </p:spPr>
        <p:txBody>
          <a:bodyPr vert="horz" wrap="square" lIns="0" tIns="2228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5"/>
              </a:spcBef>
            </a:pPr>
            <a:r>
              <a:rPr sz="3100" b="1" spc="-75" dirty="0">
                <a:latin typeface="Georgia"/>
                <a:cs typeface="Georgia"/>
              </a:rPr>
              <a:t>Цель: </a:t>
            </a:r>
            <a:r>
              <a:rPr sz="3100" spc="150" dirty="0">
                <a:latin typeface="Georgia"/>
                <a:cs typeface="Georgia"/>
              </a:rPr>
              <a:t>допуск </a:t>
            </a:r>
            <a:r>
              <a:rPr sz="3100" spc="210" dirty="0">
                <a:latin typeface="Georgia"/>
                <a:cs typeface="Georgia"/>
              </a:rPr>
              <a:t>к</a:t>
            </a:r>
            <a:r>
              <a:rPr sz="3100" spc="-30" dirty="0">
                <a:latin typeface="Georgia"/>
                <a:cs typeface="Georgia"/>
              </a:rPr>
              <a:t> </a:t>
            </a:r>
            <a:r>
              <a:rPr sz="3100" spc="-25" dirty="0">
                <a:latin typeface="Georgia"/>
                <a:cs typeface="Georgia"/>
              </a:rPr>
              <a:t>ГИА</a:t>
            </a:r>
            <a:endParaRPr sz="3100" dirty="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1655"/>
              </a:spcBef>
            </a:pPr>
            <a:r>
              <a:rPr sz="3100" b="1" spc="25" dirty="0" err="1">
                <a:latin typeface="Georgia"/>
                <a:cs typeface="Georgia"/>
              </a:rPr>
              <a:t>Результат</a:t>
            </a:r>
            <a:r>
              <a:rPr sz="3100" b="1" spc="25" dirty="0">
                <a:latin typeface="Georgia"/>
                <a:cs typeface="Georgia"/>
              </a:rPr>
              <a:t>: </a:t>
            </a:r>
            <a:r>
              <a:rPr sz="3100" spc="125" dirty="0">
                <a:latin typeface="Georgia"/>
                <a:cs typeface="Georgia"/>
              </a:rPr>
              <a:t>зачет </a:t>
            </a:r>
            <a:r>
              <a:rPr sz="3100" dirty="0">
                <a:latin typeface="Georgia"/>
                <a:cs typeface="Georgia"/>
              </a:rPr>
              <a:t>или</a:t>
            </a:r>
            <a:r>
              <a:rPr sz="3100" spc="555" dirty="0">
                <a:latin typeface="Georgia"/>
                <a:cs typeface="Georgia"/>
              </a:rPr>
              <a:t> </a:t>
            </a:r>
            <a:r>
              <a:rPr sz="3100" spc="120" dirty="0">
                <a:latin typeface="Georgia"/>
                <a:cs typeface="Georgia"/>
              </a:rPr>
              <a:t>незачет</a:t>
            </a:r>
            <a:endParaRPr sz="3100" dirty="0">
              <a:latin typeface="Georgia"/>
              <a:cs typeface="Georgia"/>
            </a:endParaRPr>
          </a:p>
          <a:p>
            <a:pPr marL="12700" marR="658495" algn="just">
              <a:lnSpc>
                <a:spcPct val="144500"/>
              </a:lnSpc>
              <a:spcBef>
                <a:spcPts val="5"/>
              </a:spcBef>
            </a:pPr>
            <a:r>
              <a:rPr sz="3100" b="1" spc="80" dirty="0">
                <a:latin typeface="Georgia"/>
                <a:cs typeface="Georgia"/>
              </a:rPr>
              <a:t>Дата </a:t>
            </a:r>
            <a:r>
              <a:rPr sz="3100" b="1" dirty="0">
                <a:latin typeface="Georgia"/>
                <a:cs typeface="Georgia"/>
              </a:rPr>
              <a:t>проведения: </a:t>
            </a:r>
            <a:r>
              <a:rPr sz="3100" spc="215" dirty="0">
                <a:latin typeface="Georgia"/>
                <a:cs typeface="Georgia"/>
              </a:rPr>
              <a:t>0</a:t>
            </a:r>
            <a:r>
              <a:rPr lang="ru-RU" sz="3100" spc="215" dirty="0">
                <a:latin typeface="Georgia"/>
                <a:cs typeface="Georgia"/>
              </a:rPr>
              <a:t>5</a:t>
            </a:r>
            <a:r>
              <a:rPr sz="3100" spc="215" dirty="0">
                <a:latin typeface="Georgia"/>
                <a:cs typeface="Georgia"/>
              </a:rPr>
              <a:t>.</a:t>
            </a:r>
            <a:r>
              <a:rPr lang="ru-RU" sz="3100" spc="215" dirty="0">
                <a:latin typeface="Georgia"/>
                <a:cs typeface="Georgia"/>
              </a:rPr>
              <a:t>04</a:t>
            </a:r>
            <a:r>
              <a:rPr sz="3100" spc="215" dirty="0">
                <a:latin typeface="Georgia"/>
                <a:cs typeface="Georgia"/>
              </a:rPr>
              <a:t>.20</a:t>
            </a:r>
            <a:r>
              <a:rPr lang="ru-RU" sz="3100" spc="215" dirty="0">
                <a:latin typeface="Georgia"/>
                <a:cs typeface="Georgia"/>
              </a:rPr>
              <a:t>21</a:t>
            </a:r>
          </a:p>
          <a:p>
            <a:pPr marL="12700" marR="658495" algn="just">
              <a:lnSpc>
                <a:spcPct val="144500"/>
              </a:lnSpc>
              <a:spcBef>
                <a:spcPts val="5"/>
              </a:spcBef>
            </a:pPr>
            <a:r>
              <a:rPr lang="ru-RU" sz="3100" spc="215" dirty="0">
                <a:latin typeface="Georgia"/>
                <a:cs typeface="Georgia"/>
              </a:rPr>
              <a:t>(21.04., 05.05.)</a:t>
            </a:r>
            <a:r>
              <a:rPr sz="3100" spc="215" dirty="0">
                <a:latin typeface="Georgia"/>
                <a:cs typeface="Georgia"/>
              </a:rPr>
              <a:t>  </a:t>
            </a:r>
            <a:endParaRPr lang="ru-RU" sz="3100" spc="215" dirty="0">
              <a:latin typeface="Georgia"/>
              <a:cs typeface="Georgia"/>
            </a:endParaRPr>
          </a:p>
          <a:p>
            <a:pPr marL="12700" marR="658495" algn="just">
              <a:lnSpc>
                <a:spcPct val="144500"/>
              </a:lnSpc>
              <a:spcBef>
                <a:spcPts val="5"/>
              </a:spcBef>
            </a:pPr>
            <a:r>
              <a:rPr sz="3100" b="1" dirty="0" err="1">
                <a:latin typeface="Georgia"/>
                <a:cs typeface="Georgia"/>
              </a:rPr>
              <a:t>Время</a:t>
            </a:r>
            <a:r>
              <a:rPr sz="3100" b="1" dirty="0">
                <a:latin typeface="Georgia"/>
                <a:cs typeface="Georgia"/>
              </a:rPr>
              <a:t> </a:t>
            </a:r>
            <a:r>
              <a:rPr sz="3100" b="1" spc="-25" dirty="0">
                <a:latin typeface="Georgia"/>
                <a:cs typeface="Georgia"/>
              </a:rPr>
              <a:t>написания: </a:t>
            </a:r>
            <a:r>
              <a:rPr sz="3100" spc="220" dirty="0">
                <a:latin typeface="Georgia"/>
                <a:cs typeface="Georgia"/>
              </a:rPr>
              <a:t>235 </a:t>
            </a:r>
            <a:r>
              <a:rPr sz="3100" spc="135" dirty="0">
                <a:latin typeface="Georgia"/>
                <a:cs typeface="Georgia"/>
              </a:rPr>
              <a:t>минут  </a:t>
            </a:r>
            <a:r>
              <a:rPr sz="3100" b="1" spc="-125" dirty="0">
                <a:latin typeface="Georgia"/>
                <a:cs typeface="Georgia"/>
              </a:rPr>
              <a:t>Начало </a:t>
            </a:r>
            <a:r>
              <a:rPr sz="3100" b="1" spc="-20" dirty="0">
                <a:latin typeface="Georgia"/>
                <a:cs typeface="Georgia"/>
              </a:rPr>
              <a:t>сочинения:</a:t>
            </a:r>
            <a:r>
              <a:rPr sz="3100" b="1" spc="-5" dirty="0">
                <a:latin typeface="Georgia"/>
                <a:cs typeface="Georgia"/>
              </a:rPr>
              <a:t> </a:t>
            </a:r>
            <a:r>
              <a:rPr sz="3100" spc="125" dirty="0">
                <a:latin typeface="Georgia"/>
                <a:cs typeface="Georgia"/>
              </a:rPr>
              <a:t>10:00</a:t>
            </a:r>
            <a:endParaRPr sz="3100" dirty="0">
              <a:latin typeface="Georgia"/>
              <a:cs typeface="Georgi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91485" y="0"/>
            <a:ext cx="636968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0" u="heavy" spc="-1005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000" u="heavy" spc="-11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ИТОГОВОЕ</a:t>
            </a:r>
            <a:r>
              <a:rPr sz="4000" u="heavy" spc="-28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4000" u="heavy" spc="-105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СОЧИНЕНИЕ</a:t>
            </a:r>
            <a:r>
              <a:rPr sz="4000" u="heavy" spc="-105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:</a:t>
            </a:r>
            <a:endParaRPr sz="4000">
              <a:latin typeface="Times New Roman"/>
              <a:cs typeface="Times New Roman"/>
            </a:endParaRPr>
          </a:p>
        </p:txBody>
      </p:sp>
      <p:pic>
        <p:nvPicPr>
          <p:cNvPr id="5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33902" y="226263"/>
            <a:ext cx="428942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u="heavy" spc="-700" dirty="0"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11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ИТОГОВОЕ</a:t>
            </a:r>
            <a:r>
              <a:rPr sz="2800" u="heavy" spc="-25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u="heavy" spc="-105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СОЧИНЕНИЕ</a:t>
            </a:r>
            <a:endParaRPr sz="280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940" y="836167"/>
            <a:ext cx="772477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28185">
              <a:lnSpc>
                <a:spcPct val="100000"/>
              </a:lnSpc>
              <a:spcBef>
                <a:spcPts val="95"/>
              </a:spcBef>
            </a:pPr>
            <a:r>
              <a:rPr sz="2800" u="heavy" spc="-700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800" b="1" u="heavy" spc="-85" dirty="0">
                <a:solidFill>
                  <a:srgbClr val="C00000"/>
                </a:solidFill>
                <a:uFill>
                  <a:solidFill>
                    <a:srgbClr val="FF0000"/>
                  </a:solidFill>
                </a:uFill>
                <a:latin typeface="Times New Roman"/>
                <a:cs typeface="Times New Roman"/>
              </a:rPr>
              <a:t>ТЕМЫ:</a:t>
            </a:r>
            <a:endParaRPr sz="2800" dirty="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pic>
        <p:nvPicPr>
          <p:cNvPr id="6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81000" y="1352550"/>
            <a:ext cx="861060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«Забвению не подлежит»</a:t>
            </a:r>
            <a:r>
              <a:rPr lang="ru-RU" dirty="0"/>
              <a:t> (исторические события, общественные явления, произведения искусства, память о которых не имеет срока давности);</a:t>
            </a:r>
          </a:p>
          <a:p>
            <a:r>
              <a:rPr lang="ru-RU" b="1" dirty="0"/>
              <a:t>«</a:t>
            </a:r>
            <a:r>
              <a:rPr lang="ru-RU" sz="1600" b="1" dirty="0"/>
              <a:t>Я и другие»</a:t>
            </a:r>
            <a:r>
              <a:rPr lang="ru-RU" sz="1600" dirty="0"/>
              <a:t> (человек среди людей; проблема конфликта, понимания, что значит «быть собой»);</a:t>
            </a:r>
          </a:p>
          <a:p>
            <a:r>
              <a:rPr lang="ru-RU" sz="1600" b="1" dirty="0"/>
              <a:t>«Между прошлым и будущим: портрет моего поколения»</a:t>
            </a:r>
            <a:r>
              <a:rPr lang="ru-RU" sz="1600" dirty="0"/>
              <a:t> (культурные запросы, литературные пристрастия, жизненные оценки, отношения с семьей и обществом);</a:t>
            </a:r>
          </a:p>
          <a:p>
            <a:r>
              <a:rPr lang="ru-RU" sz="1600" b="1" dirty="0"/>
              <a:t>«Время перемен»</a:t>
            </a:r>
            <a:r>
              <a:rPr lang="ru-RU" sz="1600" dirty="0"/>
              <a:t> (тема изменений, открытий, вызовов, стоящих перед человеком и человечеством);</a:t>
            </a:r>
          </a:p>
          <a:p>
            <a:r>
              <a:rPr lang="ru-RU" sz="1600" b="1" dirty="0"/>
              <a:t>«Разговор с собой»</a:t>
            </a:r>
            <a:r>
              <a:rPr lang="ru-RU" sz="1600" dirty="0"/>
              <a:t> (внутреннее пространство человека и словесные способы его исследования – вопросы, которые человек задает себе; внутренние переживания; тема совести).</a:t>
            </a:r>
          </a:p>
          <a:p>
            <a:endParaRPr lang="ru-RU" sz="1600" dirty="0"/>
          </a:p>
          <a:p>
            <a:r>
              <a:rPr lang="ru-RU" sz="1600" dirty="0"/>
              <a:t>Комплекты тем итогового сочинения для различных регионов станут известны за 15 минут до его начала по местному времени.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06095" y="872744"/>
            <a:ext cx="8201659" cy="187134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42240" marR="139700" algn="ctr">
              <a:lnSpc>
                <a:spcPts val="3890"/>
              </a:lnSpc>
              <a:spcBef>
                <a:spcPts val="585"/>
              </a:spcBef>
            </a:pPr>
            <a:r>
              <a:rPr sz="3600" spc="5" dirty="0">
                <a:latin typeface="Georgia"/>
                <a:cs typeface="Georgia"/>
              </a:rPr>
              <a:t>Для </a:t>
            </a:r>
            <a:r>
              <a:rPr sz="3600" spc="175" dirty="0">
                <a:latin typeface="Georgia"/>
                <a:cs typeface="Georgia"/>
              </a:rPr>
              <a:t>участия </a:t>
            </a:r>
            <a:r>
              <a:rPr sz="3600" spc="295" dirty="0">
                <a:latin typeface="Georgia"/>
                <a:cs typeface="Georgia"/>
              </a:rPr>
              <a:t>в </a:t>
            </a:r>
            <a:r>
              <a:rPr sz="3600" spc="170" dirty="0">
                <a:latin typeface="Georgia"/>
                <a:cs typeface="Georgia"/>
              </a:rPr>
              <a:t>ЕГЭ </a:t>
            </a:r>
            <a:r>
              <a:rPr sz="3600" spc="150" dirty="0">
                <a:latin typeface="Georgia"/>
                <a:cs typeface="Georgia"/>
              </a:rPr>
              <a:t>обучающемуся  </a:t>
            </a:r>
            <a:r>
              <a:rPr sz="3600" spc="114" dirty="0">
                <a:latin typeface="Georgia"/>
                <a:cs typeface="Georgia"/>
              </a:rPr>
              <a:t>необходимо</a:t>
            </a:r>
            <a:r>
              <a:rPr sz="3600" spc="254" dirty="0">
                <a:latin typeface="Georgia"/>
                <a:cs typeface="Georgia"/>
              </a:rPr>
              <a:t> </a:t>
            </a:r>
            <a:r>
              <a:rPr sz="3600" spc="295" dirty="0">
                <a:latin typeface="Georgia"/>
                <a:cs typeface="Georgia"/>
              </a:rPr>
              <a:t>в</a:t>
            </a:r>
            <a:endParaRPr sz="3600">
              <a:latin typeface="Georgia"/>
              <a:cs typeface="Georgia"/>
            </a:endParaRPr>
          </a:p>
          <a:p>
            <a:pPr algn="ctr">
              <a:lnSpc>
                <a:spcPct val="100000"/>
              </a:lnSpc>
              <a:spcBef>
                <a:spcPts val="1945"/>
              </a:spcBef>
            </a:pPr>
            <a:r>
              <a:rPr sz="3600" b="1" spc="-35" dirty="0">
                <a:latin typeface="Georgia"/>
                <a:cs typeface="Georgia"/>
              </a:rPr>
              <a:t>СРОК </a:t>
            </a:r>
            <a:r>
              <a:rPr sz="3600" b="1" spc="35" dirty="0">
                <a:latin typeface="Georgia"/>
                <a:cs typeface="Georgia"/>
              </a:rPr>
              <a:t>ДО </a:t>
            </a:r>
            <a:r>
              <a:rPr sz="3600" b="1" spc="610" dirty="0">
                <a:solidFill>
                  <a:srgbClr val="C00000"/>
                </a:solidFill>
                <a:latin typeface="Georgia"/>
                <a:cs typeface="Georgia"/>
              </a:rPr>
              <a:t>1</a:t>
            </a:r>
            <a:r>
              <a:rPr sz="3600" b="1" spc="610" dirty="0">
                <a:latin typeface="Georgia"/>
                <a:cs typeface="Georgia"/>
              </a:rPr>
              <a:t> </a:t>
            </a:r>
            <a:r>
              <a:rPr sz="3600" b="1" spc="-135" dirty="0">
                <a:latin typeface="Georgia"/>
                <a:cs typeface="Georgia"/>
              </a:rPr>
              <a:t>ФЕВРАЛЯ </a:t>
            </a:r>
            <a:r>
              <a:rPr sz="3600" b="1" spc="-20" dirty="0">
                <a:solidFill>
                  <a:srgbClr val="C00000"/>
                </a:solidFill>
                <a:latin typeface="Georgia"/>
                <a:cs typeface="Georgia"/>
              </a:rPr>
              <a:t>2020</a:t>
            </a:r>
            <a:r>
              <a:rPr sz="3600" b="1" spc="195" dirty="0">
                <a:latin typeface="Georgia"/>
                <a:cs typeface="Georgia"/>
              </a:rPr>
              <a:t> </a:t>
            </a:r>
            <a:r>
              <a:rPr sz="3600" b="1" spc="-15" dirty="0">
                <a:latin typeface="Georgia"/>
                <a:cs typeface="Georgia"/>
              </a:rPr>
              <a:t>ГОДА</a:t>
            </a:r>
            <a:endParaRPr sz="3600">
              <a:latin typeface="Georgia"/>
              <a:cs typeface="Georgi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62200" y="59258"/>
            <a:ext cx="6629400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45">
                <a:solidFill>
                  <a:srgbClr val="C00000"/>
                </a:solidFill>
                <a:latin typeface="Times New Roman"/>
                <a:cs typeface="Times New Roman"/>
              </a:rPr>
              <a:t>РЕГИСТРАЦИЯ </a:t>
            </a:r>
            <a:r>
              <a:rPr sz="4400" spc="-50" dirty="0">
                <a:solidFill>
                  <a:srgbClr val="C00000"/>
                </a:solidFill>
                <a:latin typeface="Times New Roman"/>
                <a:cs typeface="Times New Roman"/>
              </a:rPr>
              <a:t>НА</a:t>
            </a:r>
            <a:r>
              <a:rPr sz="4400" spc="-3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spc="-100" dirty="0">
                <a:solidFill>
                  <a:srgbClr val="C00000"/>
                </a:solidFill>
                <a:latin typeface="Times New Roman"/>
                <a:cs typeface="Times New Roman"/>
              </a:rPr>
              <a:t>ЕГЭ</a:t>
            </a:r>
            <a:endParaRPr sz="440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66798" y="719073"/>
            <a:ext cx="6224270" cy="0"/>
          </a:xfrm>
          <a:custGeom>
            <a:avLst/>
            <a:gdLst/>
            <a:ahLst/>
            <a:cxnLst/>
            <a:rect l="l" t="t" r="r" b="b"/>
            <a:pathLst>
              <a:path w="6224270">
                <a:moveTo>
                  <a:pt x="0" y="0"/>
                </a:moveTo>
                <a:lnTo>
                  <a:pt x="6224015" y="0"/>
                </a:lnTo>
              </a:path>
            </a:pathLst>
          </a:custGeom>
          <a:ln w="5333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82879" y="2976372"/>
            <a:ext cx="2407920" cy="123443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14883" y="2976372"/>
            <a:ext cx="2328849" cy="12085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30428" y="3003804"/>
            <a:ext cx="2313305" cy="1139825"/>
          </a:xfrm>
          <a:custGeom>
            <a:avLst/>
            <a:gdLst/>
            <a:ahLst/>
            <a:cxnLst/>
            <a:rect l="l" t="t" r="r" b="b"/>
            <a:pathLst>
              <a:path w="2313305" h="1139825">
                <a:moveTo>
                  <a:pt x="0" y="189864"/>
                </a:moveTo>
                <a:lnTo>
                  <a:pt x="6782" y="139376"/>
                </a:lnTo>
                <a:lnTo>
                  <a:pt x="25924" y="94017"/>
                </a:lnTo>
                <a:lnTo>
                  <a:pt x="55616" y="55594"/>
                </a:lnTo>
                <a:lnTo>
                  <a:pt x="94047" y="25912"/>
                </a:lnTo>
                <a:lnTo>
                  <a:pt x="139408" y="6779"/>
                </a:lnTo>
                <a:lnTo>
                  <a:pt x="189890" y="0"/>
                </a:lnTo>
                <a:lnTo>
                  <a:pt x="2122881" y="0"/>
                </a:lnTo>
                <a:lnTo>
                  <a:pt x="2173369" y="6779"/>
                </a:lnTo>
                <a:lnTo>
                  <a:pt x="2218728" y="25912"/>
                </a:lnTo>
                <a:lnTo>
                  <a:pt x="2257151" y="55594"/>
                </a:lnTo>
                <a:lnTo>
                  <a:pt x="2286833" y="94017"/>
                </a:lnTo>
                <a:lnTo>
                  <a:pt x="2305966" y="139376"/>
                </a:lnTo>
                <a:lnTo>
                  <a:pt x="2312746" y="189864"/>
                </a:lnTo>
                <a:lnTo>
                  <a:pt x="2312746" y="949401"/>
                </a:lnTo>
                <a:lnTo>
                  <a:pt x="2305966" y="999882"/>
                </a:lnTo>
                <a:lnTo>
                  <a:pt x="2286833" y="1045243"/>
                </a:lnTo>
                <a:lnTo>
                  <a:pt x="2257151" y="1083675"/>
                </a:lnTo>
                <a:lnTo>
                  <a:pt x="2218728" y="1113366"/>
                </a:lnTo>
                <a:lnTo>
                  <a:pt x="2173369" y="1132508"/>
                </a:lnTo>
                <a:lnTo>
                  <a:pt x="2122881" y="1139291"/>
                </a:lnTo>
                <a:lnTo>
                  <a:pt x="189890" y="1139291"/>
                </a:lnTo>
                <a:lnTo>
                  <a:pt x="139408" y="1132508"/>
                </a:lnTo>
                <a:lnTo>
                  <a:pt x="94047" y="1113366"/>
                </a:lnTo>
                <a:lnTo>
                  <a:pt x="55616" y="1083675"/>
                </a:lnTo>
                <a:lnTo>
                  <a:pt x="25924" y="1045243"/>
                </a:lnTo>
                <a:lnTo>
                  <a:pt x="6782" y="999882"/>
                </a:lnTo>
                <a:lnTo>
                  <a:pt x="0" y="949401"/>
                </a:lnTo>
                <a:lnTo>
                  <a:pt x="0" y="189864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347846" y="3003804"/>
            <a:ext cx="2232660" cy="1139825"/>
          </a:xfrm>
          <a:custGeom>
            <a:avLst/>
            <a:gdLst/>
            <a:ahLst/>
            <a:cxnLst/>
            <a:rect l="l" t="t" r="r" b="b"/>
            <a:pathLst>
              <a:path w="2232660" h="1139825">
                <a:moveTo>
                  <a:pt x="0" y="189864"/>
                </a:moveTo>
                <a:lnTo>
                  <a:pt x="6788" y="139376"/>
                </a:lnTo>
                <a:lnTo>
                  <a:pt x="25940" y="94017"/>
                </a:lnTo>
                <a:lnTo>
                  <a:pt x="55641" y="55594"/>
                </a:lnTo>
                <a:lnTo>
                  <a:pt x="94074" y="25912"/>
                </a:lnTo>
                <a:lnTo>
                  <a:pt x="139420" y="6779"/>
                </a:lnTo>
                <a:lnTo>
                  <a:pt x="189864" y="0"/>
                </a:lnTo>
                <a:lnTo>
                  <a:pt x="2042414" y="0"/>
                </a:lnTo>
                <a:lnTo>
                  <a:pt x="2092858" y="6779"/>
                </a:lnTo>
                <a:lnTo>
                  <a:pt x="2138204" y="25912"/>
                </a:lnTo>
                <a:lnTo>
                  <a:pt x="2176637" y="55594"/>
                </a:lnTo>
                <a:lnTo>
                  <a:pt x="2206338" y="94017"/>
                </a:lnTo>
                <a:lnTo>
                  <a:pt x="2225490" y="139376"/>
                </a:lnTo>
                <a:lnTo>
                  <a:pt x="2232279" y="189864"/>
                </a:lnTo>
                <a:lnTo>
                  <a:pt x="2232279" y="949401"/>
                </a:lnTo>
                <a:lnTo>
                  <a:pt x="2225490" y="999882"/>
                </a:lnTo>
                <a:lnTo>
                  <a:pt x="2206338" y="1045243"/>
                </a:lnTo>
                <a:lnTo>
                  <a:pt x="2176637" y="1083675"/>
                </a:lnTo>
                <a:lnTo>
                  <a:pt x="2138204" y="1113366"/>
                </a:lnTo>
                <a:lnTo>
                  <a:pt x="2092858" y="1132508"/>
                </a:lnTo>
                <a:lnTo>
                  <a:pt x="2042414" y="1139291"/>
                </a:lnTo>
                <a:lnTo>
                  <a:pt x="189864" y="1139291"/>
                </a:lnTo>
                <a:lnTo>
                  <a:pt x="139420" y="1132508"/>
                </a:lnTo>
                <a:lnTo>
                  <a:pt x="94074" y="1113366"/>
                </a:lnTo>
                <a:lnTo>
                  <a:pt x="55641" y="1083675"/>
                </a:lnTo>
                <a:lnTo>
                  <a:pt x="25940" y="1045243"/>
                </a:lnTo>
                <a:lnTo>
                  <a:pt x="6788" y="999882"/>
                </a:lnTo>
                <a:lnTo>
                  <a:pt x="0" y="949401"/>
                </a:lnTo>
                <a:lnTo>
                  <a:pt x="0" y="189864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321552" y="2976372"/>
            <a:ext cx="2186940" cy="123443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361176" y="3093720"/>
            <a:ext cx="2177796" cy="9083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6368922" y="3003804"/>
            <a:ext cx="2091689" cy="1139825"/>
          </a:xfrm>
          <a:custGeom>
            <a:avLst/>
            <a:gdLst/>
            <a:ahLst/>
            <a:cxnLst/>
            <a:rect l="l" t="t" r="r" b="b"/>
            <a:pathLst>
              <a:path w="2091690" h="1139825">
                <a:moveTo>
                  <a:pt x="0" y="189864"/>
                </a:moveTo>
                <a:lnTo>
                  <a:pt x="6779" y="139376"/>
                </a:lnTo>
                <a:lnTo>
                  <a:pt x="25912" y="94017"/>
                </a:lnTo>
                <a:lnTo>
                  <a:pt x="55594" y="55594"/>
                </a:lnTo>
                <a:lnTo>
                  <a:pt x="94017" y="25912"/>
                </a:lnTo>
                <a:lnTo>
                  <a:pt x="139376" y="6779"/>
                </a:lnTo>
                <a:lnTo>
                  <a:pt x="189865" y="0"/>
                </a:lnTo>
                <a:lnTo>
                  <a:pt x="1901571" y="0"/>
                </a:lnTo>
                <a:lnTo>
                  <a:pt x="1952068" y="6779"/>
                </a:lnTo>
                <a:lnTo>
                  <a:pt x="1997451" y="25912"/>
                </a:lnTo>
                <a:lnTo>
                  <a:pt x="2035905" y="55594"/>
                </a:lnTo>
                <a:lnTo>
                  <a:pt x="2065617" y="94017"/>
                </a:lnTo>
                <a:lnTo>
                  <a:pt x="2084774" y="139376"/>
                </a:lnTo>
                <a:lnTo>
                  <a:pt x="2091562" y="189864"/>
                </a:lnTo>
                <a:lnTo>
                  <a:pt x="2091562" y="949401"/>
                </a:lnTo>
                <a:lnTo>
                  <a:pt x="2084774" y="999882"/>
                </a:lnTo>
                <a:lnTo>
                  <a:pt x="2065617" y="1045243"/>
                </a:lnTo>
                <a:lnTo>
                  <a:pt x="2035905" y="1083675"/>
                </a:lnTo>
                <a:lnTo>
                  <a:pt x="1997451" y="1113366"/>
                </a:lnTo>
                <a:lnTo>
                  <a:pt x="1952068" y="1132508"/>
                </a:lnTo>
                <a:lnTo>
                  <a:pt x="1901571" y="1139291"/>
                </a:lnTo>
                <a:lnTo>
                  <a:pt x="189865" y="1139291"/>
                </a:lnTo>
                <a:lnTo>
                  <a:pt x="139376" y="1132508"/>
                </a:lnTo>
                <a:lnTo>
                  <a:pt x="94017" y="1113366"/>
                </a:lnTo>
                <a:lnTo>
                  <a:pt x="55594" y="1083675"/>
                </a:lnTo>
                <a:lnTo>
                  <a:pt x="25912" y="1045243"/>
                </a:lnTo>
                <a:lnTo>
                  <a:pt x="6779" y="999882"/>
                </a:lnTo>
                <a:lnTo>
                  <a:pt x="0" y="949401"/>
                </a:lnTo>
                <a:lnTo>
                  <a:pt x="0" y="189864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68324" y="4319015"/>
            <a:ext cx="6765035" cy="79552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78052" y="4140708"/>
            <a:ext cx="6627876" cy="100279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15618" y="4345787"/>
            <a:ext cx="6669989" cy="5755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5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7374" y="1162303"/>
            <a:ext cx="758063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130" dirty="0">
                <a:latin typeface="Georgia"/>
                <a:cs typeface="Georgia"/>
              </a:rPr>
              <a:t>Заявление </a:t>
            </a:r>
            <a:r>
              <a:rPr sz="3600" spc="210" dirty="0">
                <a:latin typeface="Georgia"/>
                <a:cs typeface="Georgia"/>
              </a:rPr>
              <a:t>на </a:t>
            </a:r>
            <a:r>
              <a:rPr sz="3600" spc="170" dirty="0">
                <a:latin typeface="Georgia"/>
                <a:cs typeface="Georgia"/>
              </a:rPr>
              <a:t>ЕГЭ </a:t>
            </a:r>
            <a:r>
              <a:rPr sz="3600" spc="165" dirty="0">
                <a:latin typeface="Georgia"/>
                <a:cs typeface="Georgia"/>
              </a:rPr>
              <a:t>может</a:t>
            </a:r>
            <a:r>
              <a:rPr sz="3600" spc="580" dirty="0">
                <a:latin typeface="Georgia"/>
                <a:cs typeface="Georgia"/>
              </a:rPr>
              <a:t> </a:t>
            </a:r>
            <a:r>
              <a:rPr sz="3600" spc="170" dirty="0">
                <a:latin typeface="Georgia"/>
                <a:cs typeface="Georgia"/>
              </a:rPr>
              <a:t>подать</a:t>
            </a:r>
            <a:endParaRPr sz="3600">
              <a:latin typeface="Georgia"/>
              <a:cs typeface="Georgi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90800" y="59258"/>
            <a:ext cx="624840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45" dirty="0">
                <a:solidFill>
                  <a:srgbClr val="C00000"/>
                </a:solidFill>
                <a:latin typeface="Times New Roman"/>
                <a:cs typeface="Times New Roman"/>
              </a:rPr>
              <a:t>РЕГИСТРАЦИЯ </a:t>
            </a:r>
            <a:r>
              <a:rPr sz="4400" spc="-50" dirty="0">
                <a:solidFill>
                  <a:srgbClr val="C00000"/>
                </a:solidFill>
                <a:latin typeface="Times New Roman"/>
                <a:cs typeface="Times New Roman"/>
              </a:rPr>
              <a:t>НА</a:t>
            </a:r>
            <a:r>
              <a:rPr sz="4400" spc="-345" dirty="0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r>
              <a:rPr sz="4400" spc="-100" dirty="0">
                <a:solidFill>
                  <a:srgbClr val="C00000"/>
                </a:solidFill>
                <a:latin typeface="Times New Roman"/>
                <a:cs typeface="Times New Roman"/>
              </a:rPr>
              <a:t>ЕГЭ</a:t>
            </a:r>
            <a:endParaRPr sz="4400"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066798" y="719073"/>
            <a:ext cx="6224270" cy="0"/>
          </a:xfrm>
          <a:custGeom>
            <a:avLst/>
            <a:gdLst/>
            <a:ahLst/>
            <a:cxnLst/>
            <a:rect l="l" t="t" r="r" b="b"/>
            <a:pathLst>
              <a:path w="6224270">
                <a:moveTo>
                  <a:pt x="0" y="0"/>
                </a:moveTo>
                <a:lnTo>
                  <a:pt x="6224015" y="0"/>
                </a:lnTo>
              </a:path>
            </a:pathLst>
          </a:custGeom>
          <a:ln w="5333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9435" y="1969007"/>
            <a:ext cx="4488180" cy="19080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2964" y="2148839"/>
            <a:ext cx="4050791" cy="14569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7504" y="1995677"/>
            <a:ext cx="4392486" cy="18147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7504" y="1995677"/>
            <a:ext cx="4392930" cy="1814830"/>
          </a:xfrm>
          <a:custGeom>
            <a:avLst/>
            <a:gdLst/>
            <a:ahLst/>
            <a:cxnLst/>
            <a:rect l="l" t="t" r="r" b="b"/>
            <a:pathLst>
              <a:path w="4392930" h="1814829">
                <a:moveTo>
                  <a:pt x="0" y="302514"/>
                </a:moveTo>
                <a:lnTo>
                  <a:pt x="3958" y="253430"/>
                </a:lnTo>
                <a:lnTo>
                  <a:pt x="15418" y="206873"/>
                </a:lnTo>
                <a:lnTo>
                  <a:pt x="33758" y="163465"/>
                </a:lnTo>
                <a:lnTo>
                  <a:pt x="58354" y="123828"/>
                </a:lnTo>
                <a:lnTo>
                  <a:pt x="88584" y="88582"/>
                </a:lnTo>
                <a:lnTo>
                  <a:pt x="123826" y="58350"/>
                </a:lnTo>
                <a:lnTo>
                  <a:pt x="163456" y="33755"/>
                </a:lnTo>
                <a:lnTo>
                  <a:pt x="206852" y="15416"/>
                </a:lnTo>
                <a:lnTo>
                  <a:pt x="253391" y="3957"/>
                </a:lnTo>
                <a:lnTo>
                  <a:pt x="302451" y="0"/>
                </a:lnTo>
                <a:lnTo>
                  <a:pt x="4090099" y="0"/>
                </a:lnTo>
                <a:lnTo>
                  <a:pt x="4139148" y="3957"/>
                </a:lnTo>
                <a:lnTo>
                  <a:pt x="4185677" y="15416"/>
                </a:lnTo>
                <a:lnTo>
                  <a:pt x="4229064" y="33755"/>
                </a:lnTo>
                <a:lnTo>
                  <a:pt x="4268686" y="58350"/>
                </a:lnTo>
                <a:lnTo>
                  <a:pt x="4303920" y="88582"/>
                </a:lnTo>
                <a:lnTo>
                  <a:pt x="4334143" y="123828"/>
                </a:lnTo>
                <a:lnTo>
                  <a:pt x="4358735" y="163465"/>
                </a:lnTo>
                <a:lnTo>
                  <a:pt x="4377071" y="206873"/>
                </a:lnTo>
                <a:lnTo>
                  <a:pt x="4388529" y="253430"/>
                </a:lnTo>
                <a:lnTo>
                  <a:pt x="4392486" y="302514"/>
                </a:lnTo>
                <a:lnTo>
                  <a:pt x="4392486" y="1512189"/>
                </a:lnTo>
                <a:lnTo>
                  <a:pt x="4388529" y="1561241"/>
                </a:lnTo>
                <a:lnTo>
                  <a:pt x="4377071" y="1607780"/>
                </a:lnTo>
                <a:lnTo>
                  <a:pt x="4358735" y="1651181"/>
                </a:lnTo>
                <a:lnTo>
                  <a:pt x="4334143" y="1690820"/>
                </a:lnTo>
                <a:lnTo>
                  <a:pt x="4303920" y="1726072"/>
                </a:lnTo>
                <a:lnTo>
                  <a:pt x="4268686" y="1756315"/>
                </a:lnTo>
                <a:lnTo>
                  <a:pt x="4229064" y="1780923"/>
                </a:lnTo>
                <a:lnTo>
                  <a:pt x="4185677" y="1799274"/>
                </a:lnTo>
                <a:lnTo>
                  <a:pt x="4139148" y="1810741"/>
                </a:lnTo>
                <a:lnTo>
                  <a:pt x="4090099" y="1814703"/>
                </a:lnTo>
                <a:lnTo>
                  <a:pt x="302451" y="1814703"/>
                </a:lnTo>
                <a:lnTo>
                  <a:pt x="253391" y="1810741"/>
                </a:lnTo>
                <a:lnTo>
                  <a:pt x="206852" y="1799274"/>
                </a:lnTo>
                <a:lnTo>
                  <a:pt x="163456" y="1780923"/>
                </a:lnTo>
                <a:lnTo>
                  <a:pt x="123826" y="1756315"/>
                </a:lnTo>
                <a:lnTo>
                  <a:pt x="88584" y="1726072"/>
                </a:lnTo>
                <a:lnTo>
                  <a:pt x="58354" y="1690820"/>
                </a:lnTo>
                <a:lnTo>
                  <a:pt x="33758" y="1651181"/>
                </a:lnTo>
                <a:lnTo>
                  <a:pt x="15418" y="1607780"/>
                </a:lnTo>
                <a:lnTo>
                  <a:pt x="3958" y="1561241"/>
                </a:lnTo>
                <a:lnTo>
                  <a:pt x="0" y="1512189"/>
                </a:lnTo>
                <a:lnTo>
                  <a:pt x="0" y="302514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275031" y="2230958"/>
            <a:ext cx="3634104" cy="13100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9825">
              <a:lnSpc>
                <a:spcPct val="100000"/>
              </a:lnSpc>
              <a:spcBef>
                <a:spcPts val="100"/>
              </a:spcBef>
            </a:pPr>
            <a:r>
              <a:rPr sz="2400" u="heavy" spc="-60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18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Участник</a:t>
            </a:r>
            <a:r>
              <a:rPr sz="2400" b="1" u="heavy" spc="-15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 </a:t>
            </a:r>
            <a:r>
              <a:rPr sz="2400" b="1" u="heavy" spc="-26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ГИА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000" b="1" i="1" spc="-175" dirty="0">
                <a:latin typeface="Trebuchet MS"/>
                <a:cs typeface="Trebuchet MS"/>
              </a:rPr>
              <a:t>= </a:t>
            </a:r>
            <a:r>
              <a:rPr sz="2000" b="1" i="1" spc="-125" dirty="0">
                <a:latin typeface="Trebuchet MS"/>
                <a:cs typeface="Trebuchet MS"/>
              </a:rPr>
              <a:t>сведения </a:t>
            </a:r>
            <a:r>
              <a:rPr sz="2000" b="1" i="1" spc="-100" dirty="0">
                <a:latin typeface="Trebuchet MS"/>
                <a:cs typeface="Trebuchet MS"/>
              </a:rPr>
              <a:t>об</a:t>
            </a:r>
            <a:r>
              <a:rPr sz="2000" b="1" i="1" spc="-195" dirty="0">
                <a:latin typeface="Trebuchet MS"/>
                <a:cs typeface="Trebuchet MS"/>
              </a:rPr>
              <a:t> </a:t>
            </a:r>
            <a:r>
              <a:rPr sz="2000" b="1" i="1" spc="-120" dirty="0">
                <a:latin typeface="Trebuchet MS"/>
                <a:cs typeface="Trebuchet MS"/>
              </a:rPr>
              <a:t>участнике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i="1" spc="-175" dirty="0">
                <a:latin typeface="Trebuchet MS"/>
                <a:cs typeface="Trebuchet MS"/>
              </a:rPr>
              <a:t>= </a:t>
            </a:r>
            <a:r>
              <a:rPr sz="2000" b="1" i="1" spc="-125" dirty="0">
                <a:latin typeface="Trebuchet MS"/>
                <a:cs typeface="Trebuchet MS"/>
              </a:rPr>
              <a:t>сведения </a:t>
            </a:r>
            <a:r>
              <a:rPr sz="2000" b="1" i="1" spc="-100" dirty="0">
                <a:latin typeface="Trebuchet MS"/>
                <a:cs typeface="Trebuchet MS"/>
              </a:rPr>
              <a:t>об</a:t>
            </a:r>
            <a:r>
              <a:rPr sz="2000" b="1" i="1" spc="-195" dirty="0">
                <a:latin typeface="Trebuchet MS"/>
                <a:cs typeface="Trebuchet MS"/>
              </a:rPr>
              <a:t> </a:t>
            </a:r>
            <a:r>
              <a:rPr sz="2000" b="1" i="1" spc="-110" dirty="0">
                <a:latin typeface="Trebuchet MS"/>
                <a:cs typeface="Trebuchet MS"/>
              </a:rPr>
              <a:t>образовательной</a:t>
            </a:r>
            <a:endParaRPr sz="20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2000" b="1" i="1" spc="-100" dirty="0">
                <a:latin typeface="Trebuchet MS"/>
                <a:cs typeface="Trebuchet MS"/>
              </a:rPr>
              <a:t>организации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668011" y="1962911"/>
            <a:ext cx="4343399" cy="19141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701540" y="1962911"/>
            <a:ext cx="4032504" cy="182270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716017" y="1989582"/>
            <a:ext cx="4248531" cy="182079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716017" y="1989582"/>
            <a:ext cx="4248785" cy="1821180"/>
          </a:xfrm>
          <a:custGeom>
            <a:avLst/>
            <a:gdLst/>
            <a:ahLst/>
            <a:cxnLst/>
            <a:rect l="l" t="t" r="r" b="b"/>
            <a:pathLst>
              <a:path w="4248784" h="1821179">
                <a:moveTo>
                  <a:pt x="0" y="303530"/>
                </a:moveTo>
                <a:lnTo>
                  <a:pt x="3972" y="254294"/>
                </a:lnTo>
                <a:lnTo>
                  <a:pt x="15472" y="207589"/>
                </a:lnTo>
                <a:lnTo>
                  <a:pt x="33875" y="164038"/>
                </a:lnTo>
                <a:lnTo>
                  <a:pt x="58554" y="124266"/>
                </a:lnTo>
                <a:lnTo>
                  <a:pt x="88884" y="88900"/>
                </a:lnTo>
                <a:lnTo>
                  <a:pt x="124239" y="58562"/>
                </a:lnTo>
                <a:lnTo>
                  <a:pt x="163994" y="33878"/>
                </a:lnTo>
                <a:lnTo>
                  <a:pt x="207524" y="15473"/>
                </a:lnTo>
                <a:lnTo>
                  <a:pt x="254202" y="3972"/>
                </a:lnTo>
                <a:lnTo>
                  <a:pt x="303403" y="0"/>
                </a:lnTo>
                <a:lnTo>
                  <a:pt x="3945001" y="0"/>
                </a:lnTo>
                <a:lnTo>
                  <a:pt x="3994236" y="3972"/>
                </a:lnTo>
                <a:lnTo>
                  <a:pt x="4040941" y="15473"/>
                </a:lnTo>
                <a:lnTo>
                  <a:pt x="4084492" y="33878"/>
                </a:lnTo>
                <a:lnTo>
                  <a:pt x="4124264" y="58562"/>
                </a:lnTo>
                <a:lnTo>
                  <a:pt x="4159631" y="88900"/>
                </a:lnTo>
                <a:lnTo>
                  <a:pt x="4189968" y="124266"/>
                </a:lnTo>
                <a:lnTo>
                  <a:pt x="4214652" y="164038"/>
                </a:lnTo>
                <a:lnTo>
                  <a:pt x="4233057" y="207589"/>
                </a:lnTo>
                <a:lnTo>
                  <a:pt x="4244558" y="254294"/>
                </a:lnTo>
                <a:lnTo>
                  <a:pt x="4248531" y="303530"/>
                </a:lnTo>
                <a:lnTo>
                  <a:pt x="4248531" y="1517269"/>
                </a:lnTo>
                <a:lnTo>
                  <a:pt x="4244558" y="1566504"/>
                </a:lnTo>
                <a:lnTo>
                  <a:pt x="4233057" y="1613209"/>
                </a:lnTo>
                <a:lnTo>
                  <a:pt x="4214652" y="1656760"/>
                </a:lnTo>
                <a:lnTo>
                  <a:pt x="4189968" y="1696532"/>
                </a:lnTo>
                <a:lnTo>
                  <a:pt x="4159630" y="1731899"/>
                </a:lnTo>
                <a:lnTo>
                  <a:pt x="4124264" y="1762236"/>
                </a:lnTo>
                <a:lnTo>
                  <a:pt x="4084492" y="1786920"/>
                </a:lnTo>
                <a:lnTo>
                  <a:pt x="4040941" y="1805325"/>
                </a:lnTo>
                <a:lnTo>
                  <a:pt x="3994236" y="1816826"/>
                </a:lnTo>
                <a:lnTo>
                  <a:pt x="3945001" y="1820799"/>
                </a:lnTo>
                <a:lnTo>
                  <a:pt x="303403" y="1820799"/>
                </a:lnTo>
                <a:lnTo>
                  <a:pt x="254202" y="1816826"/>
                </a:lnTo>
                <a:lnTo>
                  <a:pt x="207524" y="1805325"/>
                </a:lnTo>
                <a:lnTo>
                  <a:pt x="163994" y="1786920"/>
                </a:lnTo>
                <a:lnTo>
                  <a:pt x="124239" y="1762236"/>
                </a:lnTo>
                <a:lnTo>
                  <a:pt x="88884" y="1731899"/>
                </a:lnTo>
                <a:lnTo>
                  <a:pt x="58554" y="1696532"/>
                </a:lnTo>
                <a:lnTo>
                  <a:pt x="33875" y="1656760"/>
                </a:lnTo>
                <a:lnTo>
                  <a:pt x="15472" y="1613209"/>
                </a:lnTo>
                <a:lnTo>
                  <a:pt x="3972" y="1566504"/>
                </a:lnTo>
                <a:lnTo>
                  <a:pt x="0" y="1517269"/>
                </a:lnTo>
                <a:lnTo>
                  <a:pt x="0" y="303530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884546" y="2045030"/>
            <a:ext cx="3610610" cy="130548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6040">
              <a:lnSpc>
                <a:spcPct val="100000"/>
              </a:lnSpc>
              <a:spcBef>
                <a:spcPts val="100"/>
              </a:spcBef>
            </a:pPr>
            <a:r>
              <a:rPr sz="2400" u="heavy" spc="-595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29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Родитель</a:t>
            </a: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2000" b="1" i="1" spc="-175">
                <a:latin typeface="Trebuchet MS"/>
                <a:cs typeface="Trebuchet MS"/>
              </a:rPr>
              <a:t>= </a:t>
            </a:r>
            <a:r>
              <a:rPr lang="ru-RU" sz="2000" b="1" i="1" spc="-125" dirty="0">
                <a:latin typeface="Trebuchet MS"/>
                <a:cs typeface="Trebuchet MS"/>
              </a:rPr>
              <a:t>подписывает заявление участника</a:t>
            </a:r>
            <a:endParaRPr sz="2000">
              <a:latin typeface="Trebuchet MS"/>
              <a:cs typeface="Trebuchet MS"/>
            </a:endParaRPr>
          </a:p>
          <a:p>
            <a:pPr marL="12700" marR="5080">
              <a:lnSpc>
                <a:spcPct val="100000"/>
              </a:lnSpc>
            </a:pPr>
            <a:endParaRPr sz="2000">
              <a:latin typeface="Trebuchet MS"/>
              <a:cs typeface="Trebuchet MS"/>
            </a:endParaRPr>
          </a:p>
        </p:txBody>
      </p:sp>
      <p:pic>
        <p:nvPicPr>
          <p:cNvPr id="17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59052" y="760476"/>
            <a:ext cx="5871972" cy="740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827519" y="760476"/>
            <a:ext cx="758951" cy="74066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30704" y="877315"/>
            <a:ext cx="5292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125" dirty="0">
                <a:latin typeface="Georgia"/>
                <a:cs typeface="Georgia"/>
              </a:rPr>
              <a:t>3 </a:t>
            </a:r>
            <a:r>
              <a:rPr sz="3600" b="1" dirty="0">
                <a:latin typeface="Georgia"/>
                <a:cs typeface="Georgia"/>
              </a:rPr>
              <a:t>периода </a:t>
            </a:r>
            <a:r>
              <a:rPr sz="3600" b="1" spc="55" dirty="0">
                <a:latin typeface="Georgia"/>
                <a:cs typeface="Georgia"/>
              </a:rPr>
              <a:t>сдачи</a:t>
            </a:r>
            <a:r>
              <a:rPr sz="3600" b="1" spc="-185" dirty="0">
                <a:latin typeface="Georgia"/>
                <a:cs typeface="Georgia"/>
              </a:rPr>
              <a:t> </a:t>
            </a:r>
            <a:r>
              <a:rPr sz="3600" b="1" spc="15" dirty="0">
                <a:latin typeface="Georgia"/>
                <a:cs typeface="Georgia"/>
              </a:rPr>
              <a:t>ЕГЭ</a:t>
            </a:r>
            <a:endParaRPr sz="3600">
              <a:latin typeface="Georgia"/>
              <a:cs typeface="Georgia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662554" y="59258"/>
            <a:ext cx="503555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90" dirty="0">
                <a:latin typeface="Times New Roman"/>
                <a:cs typeface="Times New Roman"/>
              </a:rPr>
              <a:t>РАСПИСАНИЕ</a:t>
            </a:r>
            <a:r>
              <a:rPr sz="4400" spc="-310" dirty="0">
                <a:latin typeface="Times New Roman"/>
                <a:cs typeface="Times New Roman"/>
              </a:rPr>
              <a:t> </a:t>
            </a:r>
            <a:r>
              <a:rPr sz="4400" spc="-100" dirty="0">
                <a:latin typeface="Times New Roman"/>
                <a:cs typeface="Times New Roman"/>
              </a:rPr>
              <a:t>ЕГЭ</a:t>
            </a:r>
            <a:endParaRPr sz="44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2674873" y="719073"/>
            <a:ext cx="5009515" cy="0"/>
          </a:xfrm>
          <a:custGeom>
            <a:avLst/>
            <a:gdLst/>
            <a:ahLst/>
            <a:cxnLst/>
            <a:rect l="l" t="t" r="r" b="b"/>
            <a:pathLst>
              <a:path w="5009515">
                <a:moveTo>
                  <a:pt x="0" y="0"/>
                </a:moveTo>
                <a:lnTo>
                  <a:pt x="5009387" y="0"/>
                </a:lnTo>
              </a:path>
            </a:pathLst>
          </a:custGeom>
          <a:ln w="5333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51916" y="1924811"/>
            <a:ext cx="3273552" cy="13030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91411" y="1892807"/>
            <a:ext cx="2258567" cy="127406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99591" y="1952370"/>
            <a:ext cx="3178124" cy="120777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99591" y="1952370"/>
            <a:ext cx="3178175" cy="1207770"/>
          </a:xfrm>
          <a:custGeom>
            <a:avLst/>
            <a:gdLst/>
            <a:ahLst/>
            <a:cxnLst/>
            <a:rect l="l" t="t" r="r" b="b"/>
            <a:pathLst>
              <a:path w="3178175" h="1207770">
                <a:moveTo>
                  <a:pt x="0" y="201295"/>
                </a:moveTo>
                <a:lnTo>
                  <a:pt x="5316" y="155114"/>
                </a:lnTo>
                <a:lnTo>
                  <a:pt x="20461" y="112735"/>
                </a:lnTo>
                <a:lnTo>
                  <a:pt x="44226" y="75361"/>
                </a:lnTo>
                <a:lnTo>
                  <a:pt x="75401" y="44197"/>
                </a:lnTo>
                <a:lnTo>
                  <a:pt x="112779" y="20445"/>
                </a:lnTo>
                <a:lnTo>
                  <a:pt x="155150" y="5312"/>
                </a:lnTo>
                <a:lnTo>
                  <a:pt x="201307" y="0"/>
                </a:lnTo>
                <a:lnTo>
                  <a:pt x="2976829" y="0"/>
                </a:lnTo>
                <a:lnTo>
                  <a:pt x="3022969" y="5312"/>
                </a:lnTo>
                <a:lnTo>
                  <a:pt x="3065333" y="20445"/>
                </a:lnTo>
                <a:lnTo>
                  <a:pt x="3102709" y="44197"/>
                </a:lnTo>
                <a:lnTo>
                  <a:pt x="3133887" y="75361"/>
                </a:lnTo>
                <a:lnTo>
                  <a:pt x="3157656" y="112735"/>
                </a:lnTo>
                <a:lnTo>
                  <a:pt x="3172805" y="155114"/>
                </a:lnTo>
                <a:lnTo>
                  <a:pt x="3178124" y="201295"/>
                </a:lnTo>
                <a:lnTo>
                  <a:pt x="3178124" y="1006475"/>
                </a:lnTo>
                <a:lnTo>
                  <a:pt x="3172805" y="1052615"/>
                </a:lnTo>
                <a:lnTo>
                  <a:pt x="3157656" y="1094978"/>
                </a:lnTo>
                <a:lnTo>
                  <a:pt x="3133887" y="1132354"/>
                </a:lnTo>
                <a:lnTo>
                  <a:pt x="3102709" y="1163532"/>
                </a:lnTo>
                <a:lnTo>
                  <a:pt x="3065333" y="1187301"/>
                </a:lnTo>
                <a:lnTo>
                  <a:pt x="3022969" y="1202451"/>
                </a:lnTo>
                <a:lnTo>
                  <a:pt x="2976829" y="1207770"/>
                </a:lnTo>
                <a:lnTo>
                  <a:pt x="201307" y="1207770"/>
                </a:lnTo>
                <a:lnTo>
                  <a:pt x="155150" y="1202451"/>
                </a:lnTo>
                <a:lnTo>
                  <a:pt x="112779" y="1187301"/>
                </a:lnTo>
                <a:lnTo>
                  <a:pt x="75401" y="1163532"/>
                </a:lnTo>
                <a:lnTo>
                  <a:pt x="44226" y="1132354"/>
                </a:lnTo>
                <a:lnTo>
                  <a:pt x="20461" y="1094978"/>
                </a:lnTo>
                <a:lnTo>
                  <a:pt x="5316" y="1052615"/>
                </a:lnTo>
                <a:lnTo>
                  <a:pt x="0" y="1006475"/>
                </a:lnTo>
                <a:lnTo>
                  <a:pt x="0" y="201295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604517" y="1975561"/>
            <a:ext cx="1769110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u="heavy" spc="-60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9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ДОСРОЧНЫЙ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u="heavy" spc="-60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6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ПЕРИОД</a:t>
            </a:r>
            <a:endParaRPr sz="2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2400" b="1" i="1" spc="-135" dirty="0">
                <a:latin typeface="Trebuchet MS"/>
                <a:cs typeface="Trebuchet MS"/>
              </a:rPr>
              <a:t>(апрель)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029200" y="1965960"/>
            <a:ext cx="3262884" cy="12618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669279" y="1914144"/>
            <a:ext cx="2121407" cy="127406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076063" y="1993519"/>
            <a:ext cx="3168395" cy="11666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076063" y="1993519"/>
            <a:ext cx="3168650" cy="1167130"/>
          </a:xfrm>
          <a:custGeom>
            <a:avLst/>
            <a:gdLst/>
            <a:ahLst/>
            <a:cxnLst/>
            <a:rect l="l" t="t" r="r" b="b"/>
            <a:pathLst>
              <a:path w="3168650" h="1167130">
                <a:moveTo>
                  <a:pt x="0" y="194437"/>
                </a:moveTo>
                <a:lnTo>
                  <a:pt x="5132" y="149876"/>
                </a:lnTo>
                <a:lnTo>
                  <a:pt x="19752" y="108958"/>
                </a:lnTo>
                <a:lnTo>
                  <a:pt x="42697" y="72855"/>
                </a:lnTo>
                <a:lnTo>
                  <a:pt x="72802" y="42737"/>
                </a:lnTo>
                <a:lnTo>
                  <a:pt x="108903" y="19774"/>
                </a:lnTo>
                <a:lnTo>
                  <a:pt x="149836" y="5138"/>
                </a:lnTo>
                <a:lnTo>
                  <a:pt x="194437" y="0"/>
                </a:lnTo>
                <a:lnTo>
                  <a:pt x="2973959" y="0"/>
                </a:lnTo>
                <a:lnTo>
                  <a:pt x="3018519" y="5138"/>
                </a:lnTo>
                <a:lnTo>
                  <a:pt x="3059437" y="19774"/>
                </a:lnTo>
                <a:lnTo>
                  <a:pt x="3095540" y="42737"/>
                </a:lnTo>
                <a:lnTo>
                  <a:pt x="3125658" y="72855"/>
                </a:lnTo>
                <a:lnTo>
                  <a:pt x="3148621" y="108958"/>
                </a:lnTo>
                <a:lnTo>
                  <a:pt x="3163257" y="149876"/>
                </a:lnTo>
                <a:lnTo>
                  <a:pt x="3168395" y="194437"/>
                </a:lnTo>
                <a:lnTo>
                  <a:pt x="3168395" y="972185"/>
                </a:lnTo>
                <a:lnTo>
                  <a:pt x="3163257" y="1016785"/>
                </a:lnTo>
                <a:lnTo>
                  <a:pt x="3148621" y="1057718"/>
                </a:lnTo>
                <a:lnTo>
                  <a:pt x="3125658" y="1093819"/>
                </a:lnTo>
                <a:lnTo>
                  <a:pt x="3095540" y="1123924"/>
                </a:lnTo>
                <a:lnTo>
                  <a:pt x="3059437" y="1146869"/>
                </a:lnTo>
                <a:lnTo>
                  <a:pt x="3018519" y="1161489"/>
                </a:lnTo>
                <a:lnTo>
                  <a:pt x="2973959" y="1166622"/>
                </a:lnTo>
                <a:lnTo>
                  <a:pt x="194437" y="1166622"/>
                </a:lnTo>
                <a:lnTo>
                  <a:pt x="149836" y="1161489"/>
                </a:lnTo>
                <a:lnTo>
                  <a:pt x="108903" y="1146869"/>
                </a:lnTo>
                <a:lnTo>
                  <a:pt x="72802" y="1123924"/>
                </a:lnTo>
                <a:lnTo>
                  <a:pt x="42697" y="1093819"/>
                </a:lnTo>
                <a:lnTo>
                  <a:pt x="19752" y="1057718"/>
                </a:lnTo>
                <a:lnTo>
                  <a:pt x="5132" y="1016785"/>
                </a:lnTo>
                <a:lnTo>
                  <a:pt x="0" y="972185"/>
                </a:lnTo>
                <a:lnTo>
                  <a:pt x="0" y="194437"/>
                </a:lnTo>
                <a:close/>
              </a:path>
            </a:pathLst>
          </a:custGeom>
          <a:ln w="9524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5881496" y="1996185"/>
            <a:ext cx="155892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u="heavy" spc="-59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8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ОСНОВНОЙ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u="heavy" spc="-59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6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ПЕРИОД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2400" b="1" i="1" spc="-125" dirty="0">
                <a:latin typeface="Trebuchet MS"/>
                <a:cs typeface="Trebuchet MS"/>
              </a:rPr>
              <a:t>(май-июль)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868167" y="3552444"/>
            <a:ext cx="3273552" cy="14630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942844" y="3601211"/>
            <a:ext cx="3186684" cy="12740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915792" y="3579876"/>
            <a:ext cx="3178047" cy="136813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915792" y="3579876"/>
            <a:ext cx="3178175" cy="1368425"/>
          </a:xfrm>
          <a:custGeom>
            <a:avLst/>
            <a:gdLst/>
            <a:ahLst/>
            <a:cxnLst/>
            <a:rect l="l" t="t" r="r" b="b"/>
            <a:pathLst>
              <a:path w="3178175" h="1368425">
                <a:moveTo>
                  <a:pt x="0" y="227965"/>
                </a:moveTo>
                <a:lnTo>
                  <a:pt x="4633" y="182034"/>
                </a:lnTo>
                <a:lnTo>
                  <a:pt x="17922" y="139249"/>
                </a:lnTo>
                <a:lnTo>
                  <a:pt x="38951" y="100527"/>
                </a:lnTo>
                <a:lnTo>
                  <a:pt x="66801" y="66786"/>
                </a:lnTo>
                <a:lnTo>
                  <a:pt x="100558" y="38944"/>
                </a:lnTo>
                <a:lnTo>
                  <a:pt x="139303" y="17920"/>
                </a:lnTo>
                <a:lnTo>
                  <a:pt x="182119" y="4633"/>
                </a:lnTo>
                <a:lnTo>
                  <a:pt x="228092" y="0"/>
                </a:lnTo>
                <a:lnTo>
                  <a:pt x="2950083" y="0"/>
                </a:lnTo>
                <a:lnTo>
                  <a:pt x="2996049" y="4633"/>
                </a:lnTo>
                <a:lnTo>
                  <a:pt x="3038852" y="17920"/>
                </a:lnTo>
                <a:lnTo>
                  <a:pt x="3077576" y="38944"/>
                </a:lnTo>
                <a:lnTo>
                  <a:pt x="3111309" y="66786"/>
                </a:lnTo>
                <a:lnTo>
                  <a:pt x="3139136" y="100527"/>
                </a:lnTo>
                <a:lnTo>
                  <a:pt x="3160144" y="139249"/>
                </a:lnTo>
                <a:lnTo>
                  <a:pt x="3173419" y="182034"/>
                </a:lnTo>
                <a:lnTo>
                  <a:pt x="3178047" y="227965"/>
                </a:lnTo>
                <a:lnTo>
                  <a:pt x="3178047" y="1140104"/>
                </a:lnTo>
                <a:lnTo>
                  <a:pt x="3173419" y="1186062"/>
                </a:lnTo>
                <a:lnTo>
                  <a:pt x="3160144" y="1228867"/>
                </a:lnTo>
                <a:lnTo>
                  <a:pt x="3139136" y="1267601"/>
                </a:lnTo>
                <a:lnTo>
                  <a:pt x="3111309" y="1301348"/>
                </a:lnTo>
                <a:lnTo>
                  <a:pt x="3077576" y="1329191"/>
                </a:lnTo>
                <a:lnTo>
                  <a:pt x="3038852" y="1350214"/>
                </a:lnTo>
                <a:lnTo>
                  <a:pt x="2996049" y="1363500"/>
                </a:lnTo>
                <a:lnTo>
                  <a:pt x="2950083" y="1368132"/>
                </a:lnTo>
                <a:lnTo>
                  <a:pt x="228092" y="1368132"/>
                </a:lnTo>
                <a:lnTo>
                  <a:pt x="182119" y="1363500"/>
                </a:lnTo>
                <a:lnTo>
                  <a:pt x="139303" y="1350214"/>
                </a:lnTo>
                <a:lnTo>
                  <a:pt x="100558" y="1329191"/>
                </a:lnTo>
                <a:lnTo>
                  <a:pt x="66801" y="1301348"/>
                </a:lnTo>
                <a:lnTo>
                  <a:pt x="38951" y="1267601"/>
                </a:lnTo>
                <a:lnTo>
                  <a:pt x="17922" y="1228867"/>
                </a:lnTo>
                <a:lnTo>
                  <a:pt x="4633" y="1186062"/>
                </a:lnTo>
                <a:lnTo>
                  <a:pt x="0" y="1140104"/>
                </a:lnTo>
                <a:lnTo>
                  <a:pt x="0" y="227965"/>
                </a:lnTo>
                <a:close/>
              </a:path>
            </a:pathLst>
          </a:custGeom>
          <a:ln w="9525">
            <a:solidFill>
              <a:srgbClr val="21485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3156330" y="3683914"/>
            <a:ext cx="269557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u="heavy" spc="-59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6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ДОПОЛНИТЕЛЬНЫЙ</a:t>
            </a:r>
            <a:endParaRPr sz="2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2400" u="heavy" spc="-595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400" b="1" u="heavy" spc="-260" dirty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  <a:latin typeface="Arial"/>
                <a:cs typeface="Arial"/>
              </a:rPr>
              <a:t>ПЕРИОД</a:t>
            </a:r>
            <a:endParaRPr sz="24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2400" b="1" i="1" spc="-140" dirty="0">
                <a:latin typeface="Trebuchet MS"/>
                <a:cs typeface="Trebuchet MS"/>
              </a:rPr>
              <a:t>(сентябрь)</a:t>
            </a:r>
            <a:endParaRPr sz="2400">
              <a:latin typeface="Trebuchet MS"/>
              <a:cs typeface="Trebuchet MS"/>
            </a:endParaRPr>
          </a:p>
        </p:txBody>
      </p:sp>
      <p:pic>
        <p:nvPicPr>
          <p:cNvPr id="23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00" y="0"/>
            <a:ext cx="2028091" cy="961232"/>
          </a:xfrm>
          <a:prstGeom prst="rect">
            <a:avLst/>
          </a:prstGeom>
          <a:noFill/>
        </p:spPr>
      </p:pic>
      <p:pic>
        <p:nvPicPr>
          <p:cNvPr id="24" name="Picture 2" descr="C:\Users\Оксана\Desktop\thumb_ege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7200" y="152400"/>
            <a:ext cx="2028091" cy="9612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4c48e722-e5ee-4bb4-abb8-2d4075f5b3da">6PQ52NDQUCDJ-269-1172</_dlc_DocId>
    <_dlc_DocIdUrl xmlns="4c48e722-e5ee-4bb4-abb8-2d4075f5b3da">
      <Url>http://www.eduportal44.ru/Manturovo/Sch3/_layouts/15/DocIdRedir.aspx?ID=6PQ52NDQUCDJ-269-1172</Url>
      <Description>6PQ52NDQUCDJ-269-1172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9A6620A798C5C4EBFE598734B2B55C3" ma:contentTypeVersion="2" ma:contentTypeDescription="Создание документа." ma:contentTypeScope="" ma:versionID="cfbdd56d9becef1f6dd44dadfb5ad3c1">
  <xsd:schema xmlns:xsd="http://www.w3.org/2001/XMLSchema" xmlns:xs="http://www.w3.org/2001/XMLSchema" xmlns:p="http://schemas.microsoft.com/office/2006/metadata/properties" xmlns:ns2="4c48e722-e5ee-4bb4-abb8-2d4075f5b3da" targetNamespace="http://schemas.microsoft.com/office/2006/metadata/properties" ma:root="true" ma:fieldsID="b375c62708b91729a40decd9024d091b" ns2:_="">
    <xsd:import namespace="4c48e722-e5ee-4bb4-abb8-2d4075f5b3da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c48e722-e5ee-4bb4-abb8-2d4075f5b3d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  <xsd:element name="SharedWithUsers" ma:index="11" nillable="true" ma:displayName="Общий доступ с использованием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7B2719-8750-49B7-910C-FBD387B520F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247031FC-A9BE-449A-BBAA-73F237B848B8}">
  <ds:schemaRefs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purl.org/dc/terms/"/>
    <ds:schemaRef ds:uri="4c48e722-e5ee-4bb4-abb8-2d4075f5b3da"/>
  </ds:schemaRefs>
</ds:datastoreItem>
</file>

<file path=customXml/itemProps3.xml><?xml version="1.0" encoding="utf-8"?>
<ds:datastoreItem xmlns:ds="http://schemas.openxmlformats.org/officeDocument/2006/customXml" ds:itemID="{A1790A74-3AA4-4D2C-914E-238DFF81343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374E616C-0FCB-4FF6-A024-99368799C8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c48e722-e5ee-4bb4-abb8-2d4075f5b3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</TotalTime>
  <Words>1271</Words>
  <Application>Microsoft Office PowerPoint</Application>
  <PresentationFormat>Экран (16:9)</PresentationFormat>
  <Paragraphs>270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2" baseType="lpstr">
      <vt:lpstr>Arial</vt:lpstr>
      <vt:lpstr>Calibri</vt:lpstr>
      <vt:lpstr>Georgia</vt:lpstr>
      <vt:lpstr>Times New Roman</vt:lpstr>
      <vt:lpstr>Trebuchet MS</vt:lpstr>
      <vt:lpstr>Wingdings</vt:lpstr>
      <vt:lpstr>Office Theme</vt:lpstr>
      <vt:lpstr>Презентация PowerPoint</vt:lpstr>
      <vt:lpstr> Приказ Минпросвещения России и Рособрнадзора</vt:lpstr>
      <vt:lpstr>Презентация PowerPoint</vt:lpstr>
      <vt:lpstr>Презентация PowerPoint</vt:lpstr>
      <vt:lpstr> ИТОГОВОЕ СОЧИНЕНИЕ:</vt:lpstr>
      <vt:lpstr> ИТОГОВОЕ СОЧИНЕНИЕ</vt:lpstr>
      <vt:lpstr>РЕГИСТРАЦИЯ НА ЕГЭ</vt:lpstr>
      <vt:lpstr>РЕГИСТРАЦИЯ НА ЕГЭ</vt:lpstr>
      <vt:lpstr>РАСПИСАНИЕ ЕГЭ</vt:lpstr>
      <vt:lpstr>Проект расписания ЕГЭ 2021 основной период</vt:lpstr>
      <vt:lpstr>Проект расписания ЕГЭ 2021 </vt:lpstr>
      <vt:lpstr>Проект расписания ЕГЭ 2021 резервные дни</vt:lpstr>
      <vt:lpstr>Проект расписания ЕГЭ 2021 дополнительные сроки</vt:lpstr>
      <vt:lpstr>ОСОБЕННОСТИ   В  ЭКЗАМЕНАХ   </vt:lpstr>
      <vt:lpstr>ОСОБЕННОСТИ  В  ЭКЗАМЕНАХ</vt:lpstr>
      <vt:lpstr>ОСОБЕННОСТИ    В  ЭКЗАМЕНАХ</vt:lpstr>
      <vt:lpstr> </vt:lpstr>
      <vt:lpstr>Презентация PowerPoint</vt:lpstr>
      <vt:lpstr>Презентация PowerPoint</vt:lpstr>
      <vt:lpstr> Как можно получить дополнительные баллы</vt:lpstr>
      <vt:lpstr>Презентация PowerPoint</vt:lpstr>
      <vt:lpstr>Презентация PowerPoint</vt:lpstr>
      <vt:lpstr> САЙТЫ В ПОМОЩЬ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kreslavski_ga</dc:creator>
  <cp:lastModifiedBy>Пользователь</cp:lastModifiedBy>
  <cp:revision>30</cp:revision>
  <dcterms:created xsi:type="dcterms:W3CDTF">2019-10-15T10:38:01Z</dcterms:created>
  <dcterms:modified xsi:type="dcterms:W3CDTF">2020-12-08T06:54:00Z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2019-09-24T00:00:00Z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2019-10-15T00:00:00Z</vt:filetime>
  </property>
  <property fmtid="{D5CDD505-2E9C-101B-9397-08002B2CF9AE}" pid="5" name="ContentTypeId">
    <vt:lpwstr>0x01010009A6620A798C5C4EBFE598734B2B55C3</vt:lpwstr>
  </property>
  <property fmtid="{D5CDD505-2E9C-101B-9397-08002B2CF9AE}" pid="6" name="_dlc_DocIdItemGuid">
    <vt:lpwstr>d405ab61-a471-4a25-9567-71b1c0d58041</vt:lpwstr>
  </property>
</Properties>
</file>